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layout7.xml" ContentType="application/vnd.openxmlformats-officedocument.drawingml.diagram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947" r:id="rId2"/>
    <p:sldId id="1955" r:id="rId3"/>
    <p:sldId id="1952" r:id="rId4"/>
    <p:sldId id="1949" r:id="rId5"/>
    <p:sldId id="1950" r:id="rId6"/>
    <p:sldId id="1957" r:id="rId7"/>
    <p:sldId id="1958" r:id="rId8"/>
    <p:sldId id="1962" r:id="rId9"/>
    <p:sldId id="1975" r:id="rId10"/>
    <p:sldId id="1976" r:id="rId11"/>
    <p:sldId id="1977" r:id="rId12"/>
    <p:sldId id="1978" r:id="rId13"/>
    <p:sldId id="1979" r:id="rId14"/>
    <p:sldId id="1980" r:id="rId15"/>
    <p:sldId id="1981" r:id="rId16"/>
    <p:sldId id="1982" r:id="rId17"/>
    <p:sldId id="1951" r:id="rId18"/>
    <p:sldId id="1959" r:id="rId19"/>
    <p:sldId id="1961" r:id="rId20"/>
    <p:sldId id="1983" r:id="rId21"/>
    <p:sldId id="1984" r:id="rId22"/>
    <p:sldId id="1986" r:id="rId23"/>
    <p:sldId id="1953" r:id="rId24"/>
    <p:sldId id="1956" r:id="rId25"/>
    <p:sldId id="1965" r:id="rId26"/>
    <p:sldId id="1974" r:id="rId27"/>
    <p:sldId id="1963" r:id="rId28"/>
    <p:sldId id="1966" r:id="rId29"/>
    <p:sldId id="1964" r:id="rId30"/>
    <p:sldId id="1967" r:id="rId31"/>
    <p:sldId id="1968" r:id="rId32"/>
    <p:sldId id="1969" r:id="rId33"/>
    <p:sldId id="1970" r:id="rId34"/>
    <p:sldId id="1971" r:id="rId35"/>
    <p:sldId id="1972" r:id="rId36"/>
    <p:sldId id="1973" r:id="rId37"/>
  </p:sldIdLst>
  <p:sldSz cx="9144000" cy="6858000" type="screen4x3"/>
  <p:notesSz cx="6858000" cy="9661525"/>
  <p:custShowLst>
    <p:custShow name="Mustermann1" id="0">
      <p:sldLst/>
    </p:custShow>
  </p:custShowLst>
  <p:custDataLst>
    <p:tags r:id="rId40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0"/>
      </p:ext>
    </p:extLst>
  </p:showPr>
  <p:clrMru>
    <a:srgbClr val="00377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9" autoAdjust="0"/>
    <p:restoredTop sz="94646" autoAdjust="0"/>
  </p:normalViewPr>
  <p:slideViewPr>
    <p:cSldViewPr snapToGrid="0" showGuides="1">
      <p:cViewPr varScale="1">
        <p:scale>
          <a:sx n="110" d="100"/>
          <a:sy n="110" d="100"/>
        </p:scale>
        <p:origin x="-1644" y="-84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/>
      <dgm:t>
        <a:bodyPr/>
        <a:lstStyle/>
        <a:p>
          <a:r>
            <a:rPr lang="de-DE"/>
            <a:t>Zwischenstand Web-Scraping</a:t>
          </a: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/>
            <a:t>Benchmarking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/>
            <a:t>Next Steps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54D9F91-E2A7-4A04-9D96-C91B504B83C3}" type="pres">
      <dgm:prSet presAssocID="{0E9BB6C0-A5E1-4A13-8553-6ADD424A818B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2" destOrd="0" parTransId="{DA7A3FDC-64BB-4C7F-8412-100C83FF2AE6}" sibTransId="{15A03D51-020B-460E-A388-564AA11F07DC}"/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B4DC361E-9B75-47F9-9D45-A3E907152E71}" srcId="{F0BC96FD-B857-44A7-964A-652F6B60A596}" destId="{6509B46A-26D9-4492-94D2-9F7A41D9D071}" srcOrd="3" destOrd="0" parTransId="{35361A17-7322-4CF5-817C-500EEEC5FFCF}" sibTransId="{EE086FA0-5E66-46A4-B46A-4F81A7CCE1ED}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00DD597C-B5A2-4B60-8D16-FDCB35CE3C5B}" type="presParOf" srcId="{7FCE9753-5206-4184-BE9F-0983E11CDEF6}" destId="{17680008-BAD6-40AA-AF07-9643C565B265}" srcOrd="4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5" destOrd="0" presId="urn:microsoft.com/office/officeart/2005/8/layout/vList5"/>
    <dgm:cxn modelId="{C30BAB44-2437-43A9-AF70-EF4BA154BB63}" type="presParOf" srcId="{7FCE9753-5206-4184-BE9F-0983E11CDEF6}" destId="{F873983D-9A8A-471F-9EDE-D6EC5D7A3863}" srcOrd="6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629B0C-2751-4D99-9525-1D5326645973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AF0AF05-1102-4C13-B97B-540306C3400C}">
      <dgm:prSet/>
      <dgm:spPr/>
      <dgm:t>
        <a:bodyPr/>
        <a:lstStyle/>
        <a:p>
          <a:r>
            <a:rPr lang="de-DE"/>
            <a:t>News und Transfergerüchte aus aller Welt</a:t>
          </a:r>
        </a:p>
      </dgm:t>
    </dgm:pt>
    <dgm:pt modelId="{CCC71DBA-A0A0-4D57-9038-192D2550336D}" type="parTrans" cxnId="{93B02625-929C-4FFE-8CC9-2C1127B8D89C}">
      <dgm:prSet/>
      <dgm:spPr/>
      <dgm:t>
        <a:bodyPr/>
        <a:lstStyle/>
        <a:p>
          <a:endParaRPr lang="de-DE"/>
        </a:p>
      </dgm:t>
    </dgm:pt>
    <dgm:pt modelId="{595BD6CA-2396-4015-80C5-F48B718E3726}" type="sibTrans" cxnId="{93B02625-929C-4FFE-8CC9-2C1127B8D89C}">
      <dgm:prSet/>
      <dgm:spPr/>
      <dgm:t>
        <a:bodyPr/>
        <a:lstStyle/>
        <a:p>
          <a:endParaRPr lang="de-DE"/>
        </a:p>
      </dgm:t>
    </dgm:pt>
    <dgm:pt modelId="{544C27C2-1223-42BB-A645-2EAD98B9FAD3}">
      <dgm:prSet/>
      <dgm:spPr/>
      <dgm:t>
        <a:bodyPr/>
        <a:lstStyle/>
        <a:p>
          <a:r>
            <a:rPr lang="de-DE"/>
            <a:t>Statistiken zu Spielern, Mannschaften und Ligen</a:t>
          </a:r>
        </a:p>
      </dgm:t>
    </dgm:pt>
    <dgm:pt modelId="{3E9B50B5-8F81-474C-8BE5-E014578E67FA}" type="parTrans" cxnId="{EDC18CB8-252E-4225-BE4F-1CB6814C03E2}">
      <dgm:prSet/>
      <dgm:spPr/>
      <dgm:t>
        <a:bodyPr/>
        <a:lstStyle/>
        <a:p>
          <a:endParaRPr lang="de-DE"/>
        </a:p>
      </dgm:t>
    </dgm:pt>
    <dgm:pt modelId="{A8E3B217-36D5-4A01-80CA-F4F41DEC0F1A}" type="sibTrans" cxnId="{EDC18CB8-252E-4225-BE4F-1CB6814C03E2}">
      <dgm:prSet/>
      <dgm:spPr/>
      <dgm:t>
        <a:bodyPr/>
        <a:lstStyle/>
        <a:p>
          <a:endParaRPr lang="de-DE"/>
        </a:p>
      </dgm:t>
    </dgm:pt>
    <dgm:pt modelId="{79D91F3A-AB0E-47C9-B394-ECDE90C81465}">
      <dgm:prSet/>
      <dgm:spPr/>
      <dgm:t>
        <a:bodyPr/>
        <a:lstStyle/>
        <a:p>
          <a:r>
            <a:rPr lang="de-DE"/>
            <a:t>Spieler- und Mannschaftsprofile</a:t>
          </a:r>
        </a:p>
      </dgm:t>
    </dgm:pt>
    <dgm:pt modelId="{150749D4-C21E-4379-BCC3-53D658C9463C}" type="parTrans" cxnId="{1977814F-85C1-4A1F-A9D6-F24CB299265C}">
      <dgm:prSet/>
      <dgm:spPr/>
      <dgm:t>
        <a:bodyPr/>
        <a:lstStyle/>
        <a:p>
          <a:endParaRPr lang="de-DE"/>
        </a:p>
      </dgm:t>
    </dgm:pt>
    <dgm:pt modelId="{F6981BAB-4CC9-4431-A178-1F2910B9946C}" type="sibTrans" cxnId="{1977814F-85C1-4A1F-A9D6-F24CB299265C}">
      <dgm:prSet/>
      <dgm:spPr/>
      <dgm:t>
        <a:bodyPr/>
        <a:lstStyle/>
        <a:p>
          <a:endParaRPr lang="de-DE"/>
        </a:p>
      </dgm:t>
    </dgm:pt>
    <dgm:pt modelId="{06FE15D3-B23F-4765-8929-3AE868F80EB6}">
      <dgm:prSet/>
      <dgm:spPr/>
      <dgm:t>
        <a:bodyPr/>
        <a:lstStyle/>
        <a:p>
          <a:r>
            <a:rPr lang="de-DE"/>
            <a:t>Transfermarkt-Werte für Spieler und Mannschaften</a:t>
          </a:r>
        </a:p>
      </dgm:t>
    </dgm:pt>
    <dgm:pt modelId="{451B9714-4C81-4620-80B9-124656082E5D}" type="parTrans" cxnId="{662FD79A-E02D-49D4-9EBA-DC0A347EDB16}">
      <dgm:prSet/>
      <dgm:spPr/>
      <dgm:t>
        <a:bodyPr/>
        <a:lstStyle/>
        <a:p>
          <a:endParaRPr lang="de-DE"/>
        </a:p>
      </dgm:t>
    </dgm:pt>
    <dgm:pt modelId="{60251770-92B4-41D4-814D-0F2C46E2C023}" type="sibTrans" cxnId="{662FD79A-E02D-49D4-9EBA-DC0A347EDB16}">
      <dgm:prSet/>
      <dgm:spPr/>
      <dgm:t>
        <a:bodyPr/>
        <a:lstStyle/>
        <a:p>
          <a:endParaRPr lang="de-DE"/>
        </a:p>
      </dgm:t>
    </dgm:pt>
    <dgm:pt modelId="{891AFDF7-45E6-40C5-B687-87CA9DF124B2}">
      <dgm:prSet/>
      <dgm:spPr/>
      <dgm:t>
        <a:bodyPr/>
        <a:lstStyle/>
        <a:p>
          <a:r>
            <a:rPr lang="de-DE" dirty="0"/>
            <a:t>Community von Fußballfans, die sich über Transfers, Statistiken und andere Themen austauschen können</a:t>
          </a:r>
        </a:p>
      </dgm:t>
    </dgm:pt>
    <dgm:pt modelId="{B67AFAA1-3D0E-4A84-9013-55AD5B437262}" type="parTrans" cxnId="{C1D6370E-DEBA-45E3-942E-46F4024CB93B}">
      <dgm:prSet/>
      <dgm:spPr/>
      <dgm:t>
        <a:bodyPr/>
        <a:lstStyle/>
        <a:p>
          <a:endParaRPr lang="de-DE"/>
        </a:p>
      </dgm:t>
    </dgm:pt>
    <dgm:pt modelId="{025A0AB9-AD79-4251-AAD4-7EBB3063D6A3}" type="sibTrans" cxnId="{C1D6370E-DEBA-45E3-942E-46F4024CB93B}">
      <dgm:prSet/>
      <dgm:spPr/>
      <dgm:t>
        <a:bodyPr/>
        <a:lstStyle/>
        <a:p>
          <a:endParaRPr lang="de-DE"/>
        </a:p>
      </dgm:t>
    </dgm:pt>
    <dgm:pt modelId="{D4967B78-F62A-4461-89CA-1CE92A5F7DFD}" type="pres">
      <dgm:prSet presAssocID="{DE629B0C-2751-4D99-9525-1D532664597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63D53A3B-4D5B-47BB-B8E8-5B53B272AFD5}" type="pres">
      <dgm:prSet presAssocID="{1AF0AF05-1102-4C13-B97B-540306C3400C}" presName="circ1" presStyleLbl="vennNode1" presStyleIdx="0" presStyleCnt="5"/>
      <dgm:spPr/>
    </dgm:pt>
    <dgm:pt modelId="{4721F6CC-2D4D-4521-84B5-C4C8FA293CEB}" type="pres">
      <dgm:prSet presAssocID="{1AF0AF05-1102-4C13-B97B-540306C3400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A8C09EF0-172F-42CF-A6C9-C0FFCC582545}" type="pres">
      <dgm:prSet presAssocID="{544C27C2-1223-42BB-A645-2EAD98B9FAD3}" presName="circ2" presStyleLbl="vennNode1" presStyleIdx="1" presStyleCnt="5"/>
      <dgm:spPr/>
    </dgm:pt>
    <dgm:pt modelId="{497D19D9-E8BE-46A0-8F84-808AF46585ED}" type="pres">
      <dgm:prSet presAssocID="{544C27C2-1223-42BB-A645-2EAD98B9FA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F17E774-C656-4AC4-A38F-62D88E02B32D}" type="pres">
      <dgm:prSet presAssocID="{79D91F3A-AB0E-47C9-B394-ECDE90C81465}" presName="circ3" presStyleLbl="vennNode1" presStyleIdx="2" presStyleCnt="5"/>
      <dgm:spPr/>
    </dgm:pt>
    <dgm:pt modelId="{B3814468-3C2D-418C-9180-F3424EBA280F}" type="pres">
      <dgm:prSet presAssocID="{79D91F3A-AB0E-47C9-B394-ECDE90C8146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8D027AC-83EC-4A74-84C6-62DF738F1D44}" type="pres">
      <dgm:prSet presAssocID="{06FE15D3-B23F-4765-8929-3AE868F80EB6}" presName="circ4" presStyleLbl="vennNode1" presStyleIdx="3" presStyleCnt="5"/>
      <dgm:spPr/>
    </dgm:pt>
    <dgm:pt modelId="{EF770828-0B3A-4F54-8CAC-F67E8B9F2DF9}" type="pres">
      <dgm:prSet presAssocID="{06FE15D3-B23F-4765-8929-3AE868F80EB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3E045FB-34D1-410B-B223-B8C458FCC7CA}" type="pres">
      <dgm:prSet presAssocID="{891AFDF7-45E6-40C5-B687-87CA9DF124B2}" presName="circ5" presStyleLbl="vennNode1" presStyleIdx="4" presStyleCnt="5"/>
      <dgm:spPr/>
    </dgm:pt>
    <dgm:pt modelId="{5E0845A9-FCF2-47B3-8B0C-C226CD5FB40B}" type="pres">
      <dgm:prSet presAssocID="{891AFDF7-45E6-40C5-B687-87CA9DF124B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3B02625-929C-4FFE-8CC9-2C1127B8D89C}" srcId="{DE629B0C-2751-4D99-9525-1D5326645973}" destId="{1AF0AF05-1102-4C13-B97B-540306C3400C}" srcOrd="0" destOrd="0" parTransId="{CCC71DBA-A0A0-4D57-9038-192D2550336D}" sibTransId="{595BD6CA-2396-4015-80C5-F48B718E3726}"/>
    <dgm:cxn modelId="{EDC18CB8-252E-4225-BE4F-1CB6814C03E2}" srcId="{DE629B0C-2751-4D99-9525-1D5326645973}" destId="{544C27C2-1223-42BB-A645-2EAD98B9FAD3}" srcOrd="1" destOrd="0" parTransId="{3E9B50B5-8F81-474C-8BE5-E014578E67FA}" sibTransId="{A8E3B217-36D5-4A01-80CA-F4F41DEC0F1A}"/>
    <dgm:cxn modelId="{E8D50A46-29E5-4A11-B497-9B07788F3FAC}" type="presOf" srcId="{79D91F3A-AB0E-47C9-B394-ECDE90C81465}" destId="{B3814468-3C2D-418C-9180-F3424EBA280F}" srcOrd="0" destOrd="0" presId="urn:microsoft.com/office/officeart/2005/8/layout/venn1"/>
    <dgm:cxn modelId="{C1D6370E-DEBA-45E3-942E-46F4024CB93B}" srcId="{DE629B0C-2751-4D99-9525-1D5326645973}" destId="{891AFDF7-45E6-40C5-B687-87CA9DF124B2}" srcOrd="4" destOrd="0" parTransId="{B67AFAA1-3D0E-4A84-9013-55AD5B437262}" sibTransId="{025A0AB9-AD79-4251-AAD4-7EBB3063D6A3}"/>
    <dgm:cxn modelId="{1977814F-85C1-4A1F-A9D6-F24CB299265C}" srcId="{DE629B0C-2751-4D99-9525-1D5326645973}" destId="{79D91F3A-AB0E-47C9-B394-ECDE90C81465}" srcOrd="2" destOrd="0" parTransId="{150749D4-C21E-4379-BCC3-53D658C9463C}" sibTransId="{F6981BAB-4CC9-4431-A178-1F2910B9946C}"/>
    <dgm:cxn modelId="{006797D9-D2A7-414A-8BEF-4565C65C74BD}" type="presOf" srcId="{DE629B0C-2751-4D99-9525-1D5326645973}" destId="{D4967B78-F62A-4461-89CA-1CE92A5F7DFD}" srcOrd="0" destOrd="0" presId="urn:microsoft.com/office/officeart/2005/8/layout/venn1"/>
    <dgm:cxn modelId="{9A969F1F-A55D-4A27-8ED2-9CE73F15C98B}" type="presOf" srcId="{1AF0AF05-1102-4C13-B97B-540306C3400C}" destId="{4721F6CC-2D4D-4521-84B5-C4C8FA293CEB}" srcOrd="0" destOrd="0" presId="urn:microsoft.com/office/officeart/2005/8/layout/venn1"/>
    <dgm:cxn modelId="{128FD2D6-8973-41B0-BB17-B305FCB9D433}" type="presOf" srcId="{891AFDF7-45E6-40C5-B687-87CA9DF124B2}" destId="{5E0845A9-FCF2-47B3-8B0C-C226CD5FB40B}" srcOrd="0" destOrd="0" presId="urn:microsoft.com/office/officeart/2005/8/layout/venn1"/>
    <dgm:cxn modelId="{BED6F8DE-6933-4EFF-88AE-D590A29EF55F}" type="presOf" srcId="{544C27C2-1223-42BB-A645-2EAD98B9FAD3}" destId="{497D19D9-E8BE-46A0-8F84-808AF46585ED}" srcOrd="0" destOrd="0" presId="urn:microsoft.com/office/officeart/2005/8/layout/venn1"/>
    <dgm:cxn modelId="{FC5BBAE9-4EFD-429F-9D9C-7F7EB7620F2F}" type="presOf" srcId="{06FE15D3-B23F-4765-8929-3AE868F80EB6}" destId="{EF770828-0B3A-4F54-8CAC-F67E8B9F2DF9}" srcOrd="0" destOrd="0" presId="urn:microsoft.com/office/officeart/2005/8/layout/venn1"/>
    <dgm:cxn modelId="{662FD79A-E02D-49D4-9EBA-DC0A347EDB16}" srcId="{DE629B0C-2751-4D99-9525-1D5326645973}" destId="{06FE15D3-B23F-4765-8929-3AE868F80EB6}" srcOrd="3" destOrd="0" parTransId="{451B9714-4C81-4620-80B9-124656082E5D}" sibTransId="{60251770-92B4-41D4-814D-0F2C46E2C023}"/>
    <dgm:cxn modelId="{B2016573-8827-490F-A8E8-2B7F49DE91EF}" type="presParOf" srcId="{D4967B78-F62A-4461-89CA-1CE92A5F7DFD}" destId="{63D53A3B-4D5B-47BB-B8E8-5B53B272AFD5}" srcOrd="0" destOrd="0" presId="urn:microsoft.com/office/officeart/2005/8/layout/venn1"/>
    <dgm:cxn modelId="{A718D4D3-CC63-49A4-BAF7-8CE3132232E4}" type="presParOf" srcId="{D4967B78-F62A-4461-89CA-1CE92A5F7DFD}" destId="{4721F6CC-2D4D-4521-84B5-C4C8FA293CEB}" srcOrd="1" destOrd="0" presId="urn:microsoft.com/office/officeart/2005/8/layout/venn1"/>
    <dgm:cxn modelId="{553ABE8F-70A1-41CD-BA5F-1A5129935466}" type="presParOf" srcId="{D4967B78-F62A-4461-89CA-1CE92A5F7DFD}" destId="{A8C09EF0-172F-42CF-A6C9-C0FFCC582545}" srcOrd="2" destOrd="0" presId="urn:microsoft.com/office/officeart/2005/8/layout/venn1"/>
    <dgm:cxn modelId="{4C275CB4-D0A8-4868-9A0E-E83042EB78D9}" type="presParOf" srcId="{D4967B78-F62A-4461-89CA-1CE92A5F7DFD}" destId="{497D19D9-E8BE-46A0-8F84-808AF46585ED}" srcOrd="3" destOrd="0" presId="urn:microsoft.com/office/officeart/2005/8/layout/venn1"/>
    <dgm:cxn modelId="{58B7A516-C7F1-46C9-B10D-373B9AD58355}" type="presParOf" srcId="{D4967B78-F62A-4461-89CA-1CE92A5F7DFD}" destId="{EF17E774-C656-4AC4-A38F-62D88E02B32D}" srcOrd="4" destOrd="0" presId="urn:microsoft.com/office/officeart/2005/8/layout/venn1"/>
    <dgm:cxn modelId="{FF2521F8-ADD6-408E-AD33-49D18F7E71F9}" type="presParOf" srcId="{D4967B78-F62A-4461-89CA-1CE92A5F7DFD}" destId="{B3814468-3C2D-418C-9180-F3424EBA280F}" srcOrd="5" destOrd="0" presId="urn:microsoft.com/office/officeart/2005/8/layout/venn1"/>
    <dgm:cxn modelId="{7F5227C1-D1E6-4F1E-9321-F2B68AA46063}" type="presParOf" srcId="{D4967B78-F62A-4461-89CA-1CE92A5F7DFD}" destId="{18D027AC-83EC-4A74-84C6-62DF738F1D44}" srcOrd="6" destOrd="0" presId="urn:microsoft.com/office/officeart/2005/8/layout/venn1"/>
    <dgm:cxn modelId="{96DC3154-806A-49CD-AA07-CF3068B21E91}" type="presParOf" srcId="{D4967B78-F62A-4461-89CA-1CE92A5F7DFD}" destId="{EF770828-0B3A-4F54-8CAC-F67E8B9F2DF9}" srcOrd="7" destOrd="0" presId="urn:microsoft.com/office/officeart/2005/8/layout/venn1"/>
    <dgm:cxn modelId="{27989D7F-2AF8-40C8-A23E-2E0015A6B921}" type="presParOf" srcId="{D4967B78-F62A-4461-89CA-1CE92A5F7DFD}" destId="{13E045FB-34D1-410B-B223-B8C458FCC7CA}" srcOrd="8" destOrd="0" presId="urn:microsoft.com/office/officeart/2005/8/layout/venn1"/>
    <dgm:cxn modelId="{CA430333-FB28-468A-90A3-C5D8955C1D71}" type="presParOf" srcId="{D4967B78-F62A-4461-89CA-1CE92A5F7DFD}" destId="{5E0845A9-FCF2-47B3-8B0C-C226CD5FB40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 dirty="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Spieldatum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/>
            <a:t>Spieltag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/>
            <a:t>Heim- und Auswärtsteam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/>
            <a:t>Platzierungen beider Teams vor dem Spiel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Tipprundenten-</a:t>
          </a:r>
          <a:r>
            <a:rPr lang="de-DE" sz="1000" dirty="0" err="1"/>
            <a:t>denzen</a:t>
          </a:r>
          <a:endParaRPr lang="de-DE" sz="1000" dirty="0"/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/>
            <a:t>Geschossene Tore beider Teams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26018C0D-57D8-4ED6-A88E-C484A4AE7FDB}">
      <dgm:prSet custT="1"/>
      <dgm:spPr/>
      <dgm:t>
        <a:bodyPr/>
        <a:lstStyle/>
        <a:p>
          <a:r>
            <a:rPr lang="de-DE" sz="1000" dirty="0"/>
            <a:t>Schiedsrichter</a:t>
          </a:r>
        </a:p>
      </dgm:t>
    </dgm:pt>
    <dgm:pt modelId="{FEF15825-2017-48CE-B3E0-6646B9E3F8E6}" type="parTrans" cxnId="{61711B1B-9C74-4FFC-8EC2-E4E4CD1412EF}">
      <dgm:prSet/>
      <dgm:spPr/>
      <dgm:t>
        <a:bodyPr/>
        <a:lstStyle/>
        <a:p>
          <a:endParaRPr lang="de-DE" sz="1000"/>
        </a:p>
      </dgm:t>
    </dgm:pt>
    <dgm:pt modelId="{FFB39916-0886-468D-ACCE-099D53516939}" type="sibTrans" cxnId="{61711B1B-9C74-4FFC-8EC2-E4E4CD1412E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8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8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8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8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8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8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8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8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8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8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8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8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8" custSzX="4289524" custSzY="306613"/>
      <dgm:spPr/>
      <dgm:t>
        <a:bodyPr/>
        <a:lstStyle/>
        <a:p>
          <a:endParaRPr lang="de-DE"/>
        </a:p>
      </dgm:t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19907A6-8841-40DF-BD59-2AE933C6AF50}" type="pres">
      <dgm:prSet presAssocID="{C57AEB62-8521-4B3A-8958-87E1270B529D}" presName="rootConnector" presStyleLbl="node2" presStyleIdx="6" presStyleCnt="8"/>
      <dgm:spPr/>
      <dgm:t>
        <a:bodyPr/>
        <a:lstStyle/>
        <a:p>
          <a:endParaRPr lang="de-DE"/>
        </a:p>
      </dgm:t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C8AB344-DDA2-4C65-9FAE-8474291F8300}" type="pres">
      <dgm:prSet presAssocID="{FEF15825-2017-48CE-B3E0-6646B9E3F8E6}" presName="Name37" presStyleLbl="parChTrans1D2" presStyleIdx="7" presStyleCnt="8" custSzX="6005334" custSzY="306613"/>
      <dgm:spPr/>
      <dgm:t>
        <a:bodyPr/>
        <a:lstStyle/>
        <a:p>
          <a:endParaRPr lang="de-DE"/>
        </a:p>
      </dgm:t>
    </dgm:pt>
    <dgm:pt modelId="{B15583D3-9B6E-4A52-8503-28A41B2EB79E}" type="pres">
      <dgm:prSet presAssocID="{26018C0D-57D8-4ED6-A88E-C484A4AE7FDB}" presName="hierRoot2" presStyleCnt="0">
        <dgm:presLayoutVars>
          <dgm:hierBranch val="init"/>
        </dgm:presLayoutVars>
      </dgm:prSet>
      <dgm:spPr/>
    </dgm:pt>
    <dgm:pt modelId="{FE601759-9972-435F-92EE-E450BF08EC6F}" type="pres">
      <dgm:prSet presAssocID="{26018C0D-57D8-4ED6-A88E-C484A4AE7FDB}" presName="rootComposite" presStyleCnt="0"/>
      <dgm:spPr/>
    </dgm:pt>
    <dgm:pt modelId="{3D4EB2F9-3B09-45FA-A6CC-B4ABB57F75C1}" type="pres">
      <dgm:prSet presAssocID="{26018C0D-57D8-4ED6-A88E-C484A4AE7FDB}" presName="rootText" presStyleLbl="node2" presStyleIdx="7" presStyleCnt="8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3035AC2D-A387-4228-9E38-423DF014FF0A}" type="pres">
      <dgm:prSet presAssocID="{26018C0D-57D8-4ED6-A88E-C484A4AE7FDB}" presName="rootConnector" presStyleLbl="node2" presStyleIdx="7" presStyleCnt="8"/>
      <dgm:spPr/>
      <dgm:t>
        <a:bodyPr/>
        <a:lstStyle/>
        <a:p>
          <a:endParaRPr lang="de-DE"/>
        </a:p>
      </dgm:t>
    </dgm:pt>
    <dgm:pt modelId="{E4548A40-41F8-4DC0-9F8F-122C27CA444F}" type="pres">
      <dgm:prSet presAssocID="{26018C0D-57D8-4ED6-A88E-C484A4AE7FDB}" presName="hierChild4" presStyleCnt="0"/>
      <dgm:spPr/>
    </dgm:pt>
    <dgm:pt modelId="{42CD9089-A891-4D21-96B3-C7EEB57C8CF7}" type="pres">
      <dgm:prSet presAssocID="{26018C0D-57D8-4ED6-A88E-C484A4AE7FDB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2A74989D-8787-4D02-8BD3-B0333F6DA503}" type="presOf" srcId="{26018C0D-57D8-4ED6-A88E-C484A4AE7FDB}" destId="{3D4EB2F9-3B09-45FA-A6CC-B4ABB57F75C1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19C50842-3C4E-4120-AA47-0CB579E31C4C}" type="presOf" srcId="{FEF15825-2017-48CE-B3E0-6646B9E3F8E6}" destId="{3C8AB344-DDA2-4C65-9FAE-8474291F8300}" srcOrd="0" destOrd="0" presId="urn:microsoft.com/office/officeart/2005/8/layout/orgChart1"/>
    <dgm:cxn modelId="{D8BE2E0C-D298-4EE3-A65E-F5C05E27826F}" type="presOf" srcId="{26018C0D-57D8-4ED6-A88E-C484A4AE7FDB}" destId="{3035AC2D-A387-4228-9E38-423DF014FF0A}" srcOrd="1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61711B1B-9C74-4FFC-8EC2-E4E4CD1412EF}" srcId="{3A6AA12D-C2E9-4BD8-BD2C-3FE7294AFEB9}" destId="{26018C0D-57D8-4ED6-A88E-C484A4AE7FDB}" srcOrd="7" destOrd="0" parTransId="{FEF15825-2017-48CE-B3E0-6646B9E3F8E6}" sibTransId="{FFB39916-0886-468D-ACCE-099D53516939}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5206FFB5-CF61-473E-8EDD-BA0DE8FD846E}" type="presParOf" srcId="{E404BA80-6E0F-4C3E-BC06-4E7117DCF3CE}" destId="{3C8AB344-DDA2-4C65-9FAE-8474291F8300}" srcOrd="14" destOrd="0" presId="urn:microsoft.com/office/officeart/2005/8/layout/orgChart1"/>
    <dgm:cxn modelId="{A01B69B6-EDB0-4E7F-B51A-A8F75C8C9826}" type="presParOf" srcId="{E404BA80-6E0F-4C3E-BC06-4E7117DCF3CE}" destId="{B15583D3-9B6E-4A52-8503-28A41B2EB79E}" srcOrd="15" destOrd="0" presId="urn:microsoft.com/office/officeart/2005/8/layout/orgChart1"/>
    <dgm:cxn modelId="{FF930C59-5D06-472C-BE64-6D84D55B1638}" type="presParOf" srcId="{B15583D3-9B6E-4A52-8503-28A41B2EB79E}" destId="{FE601759-9972-435F-92EE-E450BF08EC6F}" srcOrd="0" destOrd="0" presId="urn:microsoft.com/office/officeart/2005/8/layout/orgChart1"/>
    <dgm:cxn modelId="{57FEF5BE-F90E-4EBB-9252-3EE196DAA8AA}" type="presParOf" srcId="{FE601759-9972-435F-92EE-E450BF08EC6F}" destId="{3D4EB2F9-3B09-45FA-A6CC-B4ABB57F75C1}" srcOrd="0" destOrd="0" presId="urn:microsoft.com/office/officeart/2005/8/layout/orgChart1"/>
    <dgm:cxn modelId="{A7367F81-AD6B-4F44-9DBF-6511AD8C006C}" type="presParOf" srcId="{FE601759-9972-435F-92EE-E450BF08EC6F}" destId="{3035AC2D-A387-4228-9E38-423DF014FF0A}" srcOrd="1" destOrd="0" presId="urn:microsoft.com/office/officeart/2005/8/layout/orgChart1"/>
    <dgm:cxn modelId="{F7751A0D-9280-473E-BB18-142C4361AD25}" type="presParOf" srcId="{B15583D3-9B6E-4A52-8503-28A41B2EB79E}" destId="{E4548A40-41F8-4DC0-9F8F-122C27CA444F}" srcOrd="1" destOrd="0" presId="urn:microsoft.com/office/officeart/2005/8/layout/orgChart1"/>
    <dgm:cxn modelId="{4D5A2E5F-1BCD-4397-ABD1-D8AE053AEA7F}" type="presParOf" srcId="{B15583D3-9B6E-4A52-8503-28A41B2EB79E}" destId="{42CD9089-A891-4D21-96B3-C7EEB57C8CF7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Anzahl Kader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Durchschnitts-alter der Spieler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Anzahl Legionäre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Durchschnittlicher Marktwert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Gesamtmarkt- wert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7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7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7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7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7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7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  <dgm:t>
        <a:bodyPr/>
        <a:lstStyle/>
        <a:p>
          <a:endParaRPr lang="de-DE"/>
        </a:p>
      </dgm:t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19907A6-8841-40DF-BD59-2AE933C6AF50}" type="pres">
      <dgm:prSet presAssocID="{C57AEB62-8521-4B3A-8958-87E1270B529D}" presName="rootConnector" presStyleLbl="node2" presStyleIdx="6" presStyleCnt="7"/>
      <dgm:spPr/>
      <dgm:t>
        <a:bodyPr/>
        <a:lstStyle/>
        <a:p>
          <a:endParaRPr lang="de-DE"/>
        </a:p>
      </dgm:t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Durchschnittsalter der Zugänge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Durchschnittsalter der Abgänge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Gesamtmarktwert der Zugänge in Mio.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Gesamtmarktwert der Abgänge in Mio.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Ausgaben durch Zugänge in Mio.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Einnahmen durch Abgänge in Mio.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7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7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7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7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7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7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  <dgm:t>
        <a:bodyPr/>
        <a:lstStyle/>
        <a:p>
          <a:endParaRPr lang="de-DE"/>
        </a:p>
      </dgm:t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019907A6-8841-40DF-BD59-2AE933C6AF50}" type="pres">
      <dgm:prSet presAssocID="{C57AEB62-8521-4B3A-8958-87E1270B529D}" presName="rootConnector" presStyleLbl="node2" presStyleIdx="6" presStyleCnt="7"/>
      <dgm:spPr/>
      <dgm:t>
        <a:bodyPr/>
        <a:lstStyle/>
        <a:p>
          <a:endParaRPr lang="de-DE"/>
        </a:p>
      </dgm:t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Wetterstation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Mindest-temperatur pro Tag in C°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Maximal-temperatur pro Tag in C°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Schneehöhe in cm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Niederschlags-menge in l/m^2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Sonnenschein-dauer in Stunden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264BE61B-92A3-4AD0-8A98-24C10B153985}">
      <dgm:prSet custT="1"/>
      <dgm:spPr/>
      <dgm:t>
        <a:bodyPr/>
        <a:lstStyle/>
        <a:p>
          <a:r>
            <a:rPr lang="de-DE" sz="1000" dirty="0"/>
            <a:t>Datum</a:t>
          </a:r>
        </a:p>
      </dgm:t>
    </dgm:pt>
    <dgm:pt modelId="{C117095E-5E26-4FE9-A2E8-EA1C4CC44EEB}" type="parTrans" cxnId="{A3F7D13C-4D29-4266-9044-E2412572E380}">
      <dgm:prSet/>
      <dgm:spPr/>
      <dgm:t>
        <a:bodyPr/>
        <a:lstStyle/>
        <a:p>
          <a:endParaRPr lang="de-DE"/>
        </a:p>
      </dgm:t>
    </dgm:pt>
    <dgm:pt modelId="{6FF6C917-CB46-40CE-B03F-5DBDA20649EB}" type="sibTrans" cxnId="{A3F7D13C-4D29-4266-9044-E2412572E380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de-DE"/>
        </a:p>
      </dgm:t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9AB5A911-E489-48AE-B687-7440697238B3}" type="pres">
      <dgm:prSet presAssocID="{3A6AA12D-C2E9-4BD8-BD2C-3FE7294AFEB9}" presName="rootConnector1" presStyleLbl="node1" presStyleIdx="0" presStyleCnt="0"/>
      <dgm:spPr/>
      <dgm:t>
        <a:bodyPr/>
        <a:lstStyle/>
        <a:p>
          <a:endParaRPr lang="de-DE"/>
        </a:p>
      </dgm:t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  <dgm:t>
        <a:bodyPr/>
        <a:lstStyle/>
        <a:p>
          <a:endParaRPr lang="de-DE"/>
        </a:p>
      </dgm:t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2D7AE81F-8C7C-4CA7-9284-3B78B04D4886}" type="pres">
      <dgm:prSet presAssocID="{9FB97EE0-DCD5-4156-8D38-FCFF580D44FD}" presName="rootConnector" presStyleLbl="node2" presStyleIdx="0" presStyleCnt="7"/>
      <dgm:spPr/>
      <dgm:t>
        <a:bodyPr/>
        <a:lstStyle/>
        <a:p>
          <a:endParaRPr lang="de-DE"/>
        </a:p>
      </dgm:t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  <dgm:t>
        <a:bodyPr/>
        <a:lstStyle/>
        <a:p>
          <a:endParaRPr lang="de-DE"/>
        </a:p>
      </dgm:t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B05F8344-AFEA-433E-AB6E-DA6446A9FBE1}" type="pres">
      <dgm:prSet presAssocID="{B6DB7651-7D81-4F5E-A74E-1CE9D132FFA1}" presName="rootConnector" presStyleLbl="node2" presStyleIdx="1" presStyleCnt="7"/>
      <dgm:spPr/>
      <dgm:t>
        <a:bodyPr/>
        <a:lstStyle/>
        <a:p>
          <a:endParaRPr lang="de-DE"/>
        </a:p>
      </dgm:t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  <dgm:t>
        <a:bodyPr/>
        <a:lstStyle/>
        <a:p>
          <a:endParaRPr lang="de-DE"/>
        </a:p>
      </dgm:t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5BE1293F-E52E-4364-815E-BA964B2E313E}" type="pres">
      <dgm:prSet presAssocID="{DDAD9549-51AC-4852-8D1F-7853EE254EAB}" presName="rootConnector" presStyleLbl="node2" presStyleIdx="2" presStyleCnt="7"/>
      <dgm:spPr/>
      <dgm:t>
        <a:bodyPr/>
        <a:lstStyle/>
        <a:p>
          <a:endParaRPr lang="de-DE"/>
        </a:p>
      </dgm:t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  <dgm:t>
        <a:bodyPr/>
        <a:lstStyle/>
        <a:p>
          <a:endParaRPr lang="de-DE"/>
        </a:p>
      </dgm:t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6A578C9B-36DC-47B6-B550-4B2973A0AD3E}" type="pres">
      <dgm:prSet presAssocID="{3BD6BDA0-26C3-403D-88CB-AA822E74B732}" presName="rootConnector" presStyleLbl="node2" presStyleIdx="3" presStyleCnt="7"/>
      <dgm:spPr/>
      <dgm:t>
        <a:bodyPr/>
        <a:lstStyle/>
        <a:p>
          <a:endParaRPr lang="de-DE"/>
        </a:p>
      </dgm:t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  <dgm:t>
        <a:bodyPr/>
        <a:lstStyle/>
        <a:p>
          <a:endParaRPr lang="de-DE"/>
        </a:p>
      </dgm:t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A746DBFA-FF7B-450A-9600-1DCEA1D74B2C}" type="pres">
      <dgm:prSet presAssocID="{356BB6D9-A53C-40AA-9340-A57AFC579674}" presName="rootConnector" presStyleLbl="node2" presStyleIdx="4" presStyleCnt="7"/>
      <dgm:spPr/>
      <dgm:t>
        <a:bodyPr/>
        <a:lstStyle/>
        <a:p>
          <a:endParaRPr lang="de-DE"/>
        </a:p>
      </dgm:t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  <dgm:t>
        <a:bodyPr/>
        <a:lstStyle/>
        <a:p>
          <a:endParaRPr lang="de-DE"/>
        </a:p>
      </dgm:t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4434DAB3-9F54-4E34-870E-DE4B9CBDF485}" type="pres">
      <dgm:prSet presAssocID="{4CBA4916-03C1-4A6B-AF7E-954DE1AB4700}" presName="rootConnector" presStyleLbl="node2" presStyleIdx="5" presStyleCnt="7"/>
      <dgm:spPr/>
      <dgm:t>
        <a:bodyPr/>
        <a:lstStyle/>
        <a:p>
          <a:endParaRPr lang="de-DE"/>
        </a:p>
      </dgm:t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AC7F4E16-96FE-497B-BF0B-5656787227AF}" type="pres">
      <dgm:prSet presAssocID="{C117095E-5E26-4FE9-A2E8-EA1C4CC44EEB}" presName="Name37" presStyleLbl="parChTrans1D2" presStyleIdx="6" presStyleCnt="7" custSzX="2573714" custSzY="306613"/>
      <dgm:spPr/>
      <dgm:t>
        <a:bodyPr/>
        <a:lstStyle/>
        <a:p>
          <a:endParaRPr lang="de-DE"/>
        </a:p>
      </dgm:t>
    </dgm:pt>
    <dgm:pt modelId="{42C95E19-B713-4536-A9E9-4D1F73338EC0}" type="pres">
      <dgm:prSet presAssocID="{264BE61B-92A3-4AD0-8A98-24C10B153985}" presName="hierRoot2" presStyleCnt="0">
        <dgm:presLayoutVars>
          <dgm:hierBranch val="init"/>
        </dgm:presLayoutVars>
      </dgm:prSet>
      <dgm:spPr/>
    </dgm:pt>
    <dgm:pt modelId="{224C3B0F-328C-4178-8DFB-86B7659781F0}" type="pres">
      <dgm:prSet presAssocID="{264BE61B-92A3-4AD0-8A98-24C10B153985}" presName="rootComposite" presStyleCnt="0"/>
      <dgm:spPr/>
    </dgm:pt>
    <dgm:pt modelId="{ABA442A2-AB17-4DFA-A6A0-AF866B22BE45}" type="pres">
      <dgm:prSet presAssocID="{264BE61B-92A3-4AD0-8A98-24C10B153985}" presName="rootText" presStyleLbl="node2" presStyleIdx="6" presStyleCnt="7" custScaleX="224472" custScaleY="263868">
        <dgm:presLayoutVars>
          <dgm:chPref val="3"/>
        </dgm:presLayoutVars>
      </dgm:prSet>
      <dgm:spPr/>
      <dgm:t>
        <a:bodyPr/>
        <a:lstStyle/>
        <a:p>
          <a:endParaRPr lang="de-DE"/>
        </a:p>
      </dgm:t>
    </dgm:pt>
    <dgm:pt modelId="{7374C554-11B3-48EB-9740-621AA1D8993C}" type="pres">
      <dgm:prSet presAssocID="{264BE61B-92A3-4AD0-8A98-24C10B153985}" presName="rootConnector" presStyleLbl="node2" presStyleIdx="6" presStyleCnt="7"/>
      <dgm:spPr/>
      <dgm:t>
        <a:bodyPr/>
        <a:lstStyle/>
        <a:p>
          <a:endParaRPr lang="de-DE"/>
        </a:p>
      </dgm:t>
    </dgm:pt>
    <dgm:pt modelId="{71AA5CDD-7E62-4184-B1AA-3B2AE5CCE5F2}" type="pres">
      <dgm:prSet presAssocID="{264BE61B-92A3-4AD0-8A98-24C10B153985}" presName="hierChild4" presStyleCnt="0"/>
      <dgm:spPr/>
    </dgm:pt>
    <dgm:pt modelId="{54C945F0-A591-43CB-B9B5-990E23C4DEC4}" type="pres">
      <dgm:prSet presAssocID="{264BE61B-92A3-4AD0-8A98-24C10B153985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9AD0BDD7-F197-4817-B06F-E9BE49EF1F01}" type="presOf" srcId="{264BE61B-92A3-4AD0-8A98-24C10B153985}" destId="{7374C554-11B3-48EB-9740-621AA1D8993C}" srcOrd="1" destOrd="0" presId="urn:microsoft.com/office/officeart/2005/8/layout/orgChart1"/>
    <dgm:cxn modelId="{62883920-89A2-4BE4-8F42-A58C851505DE}" type="presOf" srcId="{264BE61B-92A3-4AD0-8A98-24C10B153985}" destId="{ABA442A2-AB17-4DFA-A6A0-AF866B22BE45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D9250A6D-5BAB-4CFE-A162-D8794785B445}" type="presOf" srcId="{C117095E-5E26-4FE9-A2E8-EA1C4CC44EEB}" destId="{AC7F4E16-96FE-497B-BF0B-5656787227AF}" srcOrd="0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A3F7D13C-4D29-4266-9044-E2412572E380}" srcId="{3A6AA12D-C2E9-4BD8-BD2C-3FE7294AFEB9}" destId="{264BE61B-92A3-4AD0-8A98-24C10B153985}" srcOrd="6" destOrd="0" parTransId="{C117095E-5E26-4FE9-A2E8-EA1C4CC44EEB}" sibTransId="{6FF6C917-CB46-40CE-B03F-5DBDA20649EB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D436A30F-5731-40D0-A725-F17AFA32A499}" type="presParOf" srcId="{E404BA80-6E0F-4C3E-BC06-4E7117DCF3CE}" destId="{AC7F4E16-96FE-497B-BF0B-5656787227AF}" srcOrd="12" destOrd="0" presId="urn:microsoft.com/office/officeart/2005/8/layout/orgChart1"/>
    <dgm:cxn modelId="{95532BFF-CDF6-4D4D-9D65-AE94830CC4A2}" type="presParOf" srcId="{E404BA80-6E0F-4C3E-BC06-4E7117DCF3CE}" destId="{42C95E19-B713-4536-A9E9-4D1F73338EC0}" srcOrd="13" destOrd="0" presId="urn:microsoft.com/office/officeart/2005/8/layout/orgChart1"/>
    <dgm:cxn modelId="{153ECFD4-EF19-4572-B83D-384B5ABA3B97}" type="presParOf" srcId="{42C95E19-B713-4536-A9E9-4D1F73338EC0}" destId="{224C3B0F-328C-4178-8DFB-86B7659781F0}" srcOrd="0" destOrd="0" presId="urn:microsoft.com/office/officeart/2005/8/layout/orgChart1"/>
    <dgm:cxn modelId="{8F539F62-BE0F-4187-97C8-D8CCE410AAB0}" type="presParOf" srcId="{224C3B0F-328C-4178-8DFB-86B7659781F0}" destId="{ABA442A2-AB17-4DFA-A6A0-AF866B22BE45}" srcOrd="0" destOrd="0" presId="urn:microsoft.com/office/officeart/2005/8/layout/orgChart1"/>
    <dgm:cxn modelId="{3881875A-FF4B-40D4-89C7-9D8E0C9BF216}" type="presParOf" srcId="{224C3B0F-328C-4178-8DFB-86B7659781F0}" destId="{7374C554-11B3-48EB-9740-621AA1D8993C}" srcOrd="1" destOrd="0" presId="urn:microsoft.com/office/officeart/2005/8/layout/orgChart1"/>
    <dgm:cxn modelId="{C2774D7E-5F95-4F9F-956F-58194678F719}" type="presParOf" srcId="{42C95E19-B713-4536-A9E9-4D1F73338EC0}" destId="{71AA5CDD-7E62-4184-B1AA-3B2AE5CCE5F2}" srcOrd="1" destOrd="0" presId="urn:microsoft.com/office/officeart/2005/8/layout/orgChart1"/>
    <dgm:cxn modelId="{32FF2D7C-EB2F-4373-BF14-6C9B1FBDEF51}" type="presParOf" srcId="{42C95E19-B713-4536-A9E9-4D1F73338EC0}" destId="{54C945F0-A591-43CB-B9B5-990E23C4DEC4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5902AA6-96DF-4A3D-9275-8D48946301A5}" type="doc">
      <dgm:prSet loTypeId="urn:microsoft.com/office/officeart/2005/8/layout/hProcess9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09A374C0-62C4-4E0B-A904-58D59AF48F32}">
      <dgm:prSet/>
      <dgm:spPr/>
      <dgm:t>
        <a:bodyPr/>
        <a:lstStyle/>
        <a:p>
          <a:r>
            <a:rPr lang="de-DE" dirty="0"/>
            <a:t>Auslagern von Web-</a:t>
          </a:r>
          <a:r>
            <a:rPr lang="de-DE" dirty="0" err="1"/>
            <a:t>Scraping</a:t>
          </a:r>
          <a:r>
            <a:rPr lang="de-DE" dirty="0"/>
            <a:t>-Code in separate Python-Dateien</a:t>
          </a:r>
        </a:p>
      </dgm:t>
    </dgm:pt>
    <dgm:pt modelId="{A794A77B-C5A4-4759-BF16-D7547284FAD7}" type="parTrans" cxnId="{59DDB252-C2B1-4262-8132-132840F18953}">
      <dgm:prSet/>
      <dgm:spPr/>
      <dgm:t>
        <a:bodyPr/>
        <a:lstStyle/>
        <a:p>
          <a:endParaRPr lang="de-DE"/>
        </a:p>
      </dgm:t>
    </dgm:pt>
    <dgm:pt modelId="{91AA41A5-345C-4889-8411-441251CBEFD2}" type="sibTrans" cxnId="{59DDB252-C2B1-4262-8132-132840F18953}">
      <dgm:prSet/>
      <dgm:spPr/>
      <dgm:t>
        <a:bodyPr/>
        <a:lstStyle/>
        <a:p>
          <a:endParaRPr lang="de-DE"/>
        </a:p>
      </dgm:t>
    </dgm:pt>
    <dgm:pt modelId="{84636778-9234-41B5-A9D5-F21D349A5678}">
      <dgm:prSet/>
      <dgm:spPr/>
      <dgm:t>
        <a:bodyPr/>
        <a:lstStyle/>
        <a:p>
          <a:r>
            <a:rPr lang="de-DE" dirty="0"/>
            <a:t>Features berechnen, welche aktuelle Form der Teams beschreiben</a:t>
          </a:r>
        </a:p>
      </dgm:t>
    </dgm:pt>
    <dgm:pt modelId="{CD349D7B-0146-47C0-97F5-86C0E2222880}" type="parTrans" cxnId="{D42FC8D6-0AF1-40F3-8AFF-BB8A4C76A435}">
      <dgm:prSet/>
      <dgm:spPr/>
      <dgm:t>
        <a:bodyPr/>
        <a:lstStyle/>
        <a:p>
          <a:endParaRPr lang="de-DE"/>
        </a:p>
      </dgm:t>
    </dgm:pt>
    <dgm:pt modelId="{F327EB18-4ACB-4AE1-ACE6-3D6FD7D0F317}" type="sibTrans" cxnId="{D42FC8D6-0AF1-40F3-8AFF-BB8A4C76A435}">
      <dgm:prSet/>
      <dgm:spPr/>
      <dgm:t>
        <a:bodyPr/>
        <a:lstStyle/>
        <a:p>
          <a:endParaRPr lang="de-DE"/>
        </a:p>
      </dgm:t>
    </dgm:pt>
    <dgm:pt modelId="{209D9134-9B0A-46B8-A978-A46D3AB9A70B}">
      <dgm:prSet/>
      <dgm:spPr/>
      <dgm:t>
        <a:bodyPr/>
        <a:lstStyle/>
        <a:p>
          <a:r>
            <a:rPr lang="de-DE"/>
            <a:t>z. B. Siege, Unentschieden und Niederlagen in den letzten x Spielen</a:t>
          </a:r>
        </a:p>
      </dgm:t>
    </dgm:pt>
    <dgm:pt modelId="{CE1BE490-B66B-4A7E-B32E-0D7FD5E1C45F}" type="parTrans" cxnId="{DDD4F9D8-2A18-40D0-9DF1-0FEE20A2349D}">
      <dgm:prSet/>
      <dgm:spPr/>
      <dgm:t>
        <a:bodyPr/>
        <a:lstStyle/>
        <a:p>
          <a:endParaRPr lang="de-DE"/>
        </a:p>
      </dgm:t>
    </dgm:pt>
    <dgm:pt modelId="{067B6B4A-92FC-4FCC-BAF3-4FDAA345FFEB}" type="sibTrans" cxnId="{DDD4F9D8-2A18-40D0-9DF1-0FEE20A2349D}">
      <dgm:prSet/>
      <dgm:spPr/>
      <dgm:t>
        <a:bodyPr/>
        <a:lstStyle/>
        <a:p>
          <a:endParaRPr lang="de-DE"/>
        </a:p>
      </dgm:t>
    </dgm:pt>
    <dgm:pt modelId="{EF587930-82B3-41BE-A00D-F64F81FCCFF8}">
      <dgm:prSet/>
      <dgm:spPr/>
      <dgm:t>
        <a:bodyPr/>
        <a:lstStyle/>
        <a:p>
          <a:r>
            <a:rPr lang="de-DE"/>
            <a:t>Statistische Datenanalyse</a:t>
          </a:r>
        </a:p>
      </dgm:t>
    </dgm:pt>
    <dgm:pt modelId="{1526125A-2D27-45FE-93E5-1A31AA34B547}" type="parTrans" cxnId="{F27DA3F7-DF95-4C95-99D7-2293EB3204B8}">
      <dgm:prSet/>
      <dgm:spPr/>
      <dgm:t>
        <a:bodyPr/>
        <a:lstStyle/>
        <a:p>
          <a:endParaRPr lang="de-DE"/>
        </a:p>
      </dgm:t>
    </dgm:pt>
    <dgm:pt modelId="{4B2ABB52-9FEA-49BA-887A-7F45422BFC24}" type="sibTrans" cxnId="{F27DA3F7-DF95-4C95-99D7-2293EB3204B8}">
      <dgm:prSet/>
      <dgm:spPr/>
      <dgm:t>
        <a:bodyPr/>
        <a:lstStyle/>
        <a:p>
          <a:endParaRPr lang="de-DE"/>
        </a:p>
      </dgm:t>
    </dgm:pt>
    <dgm:pt modelId="{A431A3E8-81A4-402D-8550-B73C5ABB7530}">
      <dgm:prSet/>
      <dgm:spPr/>
      <dgm:t>
        <a:bodyPr/>
        <a:lstStyle/>
        <a:p>
          <a:r>
            <a:rPr lang="de-DE"/>
            <a:t>Feature Engineering und Modelling</a:t>
          </a:r>
        </a:p>
      </dgm:t>
    </dgm:pt>
    <dgm:pt modelId="{0F6F4F94-4E81-42E3-BBF5-74365704F1D2}" type="parTrans" cxnId="{E7C9C71C-248C-4720-9D23-F11DAE3252FC}">
      <dgm:prSet/>
      <dgm:spPr/>
      <dgm:t>
        <a:bodyPr/>
        <a:lstStyle/>
        <a:p>
          <a:endParaRPr lang="de-DE"/>
        </a:p>
      </dgm:t>
    </dgm:pt>
    <dgm:pt modelId="{871AE1BC-3E0F-4139-B438-5261D7C54CD2}" type="sibTrans" cxnId="{E7C9C71C-248C-4720-9D23-F11DAE3252FC}">
      <dgm:prSet/>
      <dgm:spPr/>
      <dgm:t>
        <a:bodyPr/>
        <a:lstStyle/>
        <a:p>
          <a:endParaRPr lang="de-DE"/>
        </a:p>
      </dgm:t>
    </dgm:pt>
    <dgm:pt modelId="{CAE99879-3F37-4933-8F2E-41550FF57BA5}">
      <dgm:prSet/>
      <dgm:spPr/>
      <dgm:t>
        <a:bodyPr/>
        <a:lstStyle/>
        <a:p>
          <a:r>
            <a:rPr lang="de-DE"/>
            <a:t>Modellevaluation und Benchmarking</a:t>
          </a:r>
        </a:p>
      </dgm:t>
    </dgm:pt>
    <dgm:pt modelId="{35ED31CB-9374-4252-91ED-F0A0656B2D5D}" type="parTrans" cxnId="{04D58992-ACA9-4CF9-9510-B57F43976584}">
      <dgm:prSet/>
      <dgm:spPr/>
      <dgm:t>
        <a:bodyPr/>
        <a:lstStyle/>
        <a:p>
          <a:endParaRPr lang="de-DE"/>
        </a:p>
      </dgm:t>
    </dgm:pt>
    <dgm:pt modelId="{3D2A2045-2C77-4067-88E9-920743C72B89}" type="sibTrans" cxnId="{04D58992-ACA9-4CF9-9510-B57F43976584}">
      <dgm:prSet/>
      <dgm:spPr/>
      <dgm:t>
        <a:bodyPr/>
        <a:lstStyle/>
        <a:p>
          <a:endParaRPr lang="de-DE"/>
        </a:p>
      </dgm:t>
    </dgm:pt>
    <dgm:pt modelId="{D7B1A716-B5B0-407B-A520-0FE1D5607913}" type="pres">
      <dgm:prSet presAssocID="{05902AA6-96DF-4A3D-9275-8D48946301A5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081C4271-97C9-4585-AD8B-C94394E078D9}" type="pres">
      <dgm:prSet presAssocID="{05902AA6-96DF-4A3D-9275-8D48946301A5}" presName="arrow" presStyleLbl="bgShp" presStyleIdx="0" presStyleCnt="1"/>
      <dgm:spPr/>
    </dgm:pt>
    <dgm:pt modelId="{401C4F64-BCC8-4722-B382-7F946A6EB47F}" type="pres">
      <dgm:prSet presAssocID="{05902AA6-96DF-4A3D-9275-8D48946301A5}" presName="linearProcess" presStyleCnt="0"/>
      <dgm:spPr/>
    </dgm:pt>
    <dgm:pt modelId="{A807AEA5-AB65-4BF0-8E8B-E03980A323BA}" type="pres">
      <dgm:prSet presAssocID="{09A374C0-62C4-4E0B-A904-58D59AF48F3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28D710-BADF-4EAD-8656-CCB573ED810B}" type="pres">
      <dgm:prSet presAssocID="{91AA41A5-345C-4889-8411-441251CBEFD2}" presName="sibTrans" presStyleCnt="0"/>
      <dgm:spPr/>
    </dgm:pt>
    <dgm:pt modelId="{83AA8CCA-D335-4A93-AC1C-330B5DA904F3}" type="pres">
      <dgm:prSet presAssocID="{84636778-9234-41B5-A9D5-F21D349A5678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4F7EBCD-0FC3-4A25-903E-A0C5299C0037}" type="pres">
      <dgm:prSet presAssocID="{F327EB18-4ACB-4AE1-ACE6-3D6FD7D0F317}" presName="sibTrans" presStyleCnt="0"/>
      <dgm:spPr/>
    </dgm:pt>
    <dgm:pt modelId="{D18F99D5-99F8-4161-9EB2-CB4843E7331F}" type="pres">
      <dgm:prSet presAssocID="{EF587930-82B3-41BE-A00D-F64F81FCCFF8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D19C5C-27C4-4B0E-BDB5-6CE424201113}" type="pres">
      <dgm:prSet presAssocID="{4B2ABB52-9FEA-49BA-887A-7F45422BFC24}" presName="sibTrans" presStyleCnt="0"/>
      <dgm:spPr/>
    </dgm:pt>
    <dgm:pt modelId="{8709D373-8470-4F0A-B3DA-319DD3871C6E}" type="pres">
      <dgm:prSet presAssocID="{A431A3E8-81A4-402D-8550-B73C5ABB7530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7217561-D396-4B81-879A-04ECBF494CE2}" type="pres">
      <dgm:prSet presAssocID="{871AE1BC-3E0F-4139-B438-5261D7C54CD2}" presName="sibTrans" presStyleCnt="0"/>
      <dgm:spPr/>
    </dgm:pt>
    <dgm:pt modelId="{1B95D6BE-54AC-486B-960D-5BBA9E945FAA}" type="pres">
      <dgm:prSet presAssocID="{CAE99879-3F37-4933-8F2E-41550FF57BA5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7C9C71C-248C-4720-9D23-F11DAE3252FC}" srcId="{05902AA6-96DF-4A3D-9275-8D48946301A5}" destId="{A431A3E8-81A4-402D-8550-B73C5ABB7530}" srcOrd="3" destOrd="0" parTransId="{0F6F4F94-4E81-42E3-BBF5-74365704F1D2}" sibTransId="{871AE1BC-3E0F-4139-B438-5261D7C54CD2}"/>
    <dgm:cxn modelId="{F27DA3F7-DF95-4C95-99D7-2293EB3204B8}" srcId="{05902AA6-96DF-4A3D-9275-8D48946301A5}" destId="{EF587930-82B3-41BE-A00D-F64F81FCCFF8}" srcOrd="2" destOrd="0" parTransId="{1526125A-2D27-45FE-93E5-1A31AA34B547}" sibTransId="{4B2ABB52-9FEA-49BA-887A-7F45422BFC24}"/>
    <dgm:cxn modelId="{44D33822-6320-4724-9338-448AC3797ABB}" type="presOf" srcId="{CAE99879-3F37-4933-8F2E-41550FF57BA5}" destId="{1B95D6BE-54AC-486B-960D-5BBA9E945FAA}" srcOrd="0" destOrd="0" presId="urn:microsoft.com/office/officeart/2005/8/layout/hProcess9"/>
    <dgm:cxn modelId="{04D58992-ACA9-4CF9-9510-B57F43976584}" srcId="{05902AA6-96DF-4A3D-9275-8D48946301A5}" destId="{CAE99879-3F37-4933-8F2E-41550FF57BA5}" srcOrd="4" destOrd="0" parTransId="{35ED31CB-9374-4252-91ED-F0A0656B2D5D}" sibTransId="{3D2A2045-2C77-4067-88E9-920743C72B89}"/>
    <dgm:cxn modelId="{DDD4F9D8-2A18-40D0-9DF1-0FEE20A2349D}" srcId="{84636778-9234-41B5-A9D5-F21D349A5678}" destId="{209D9134-9B0A-46B8-A978-A46D3AB9A70B}" srcOrd="0" destOrd="0" parTransId="{CE1BE490-B66B-4A7E-B32E-0D7FD5E1C45F}" sibTransId="{067B6B4A-92FC-4FCC-BAF3-4FDAA345FFEB}"/>
    <dgm:cxn modelId="{8E70E2D5-3D78-4EB3-B765-10973609A3A4}" type="presOf" srcId="{A431A3E8-81A4-402D-8550-B73C5ABB7530}" destId="{8709D373-8470-4F0A-B3DA-319DD3871C6E}" srcOrd="0" destOrd="0" presId="urn:microsoft.com/office/officeart/2005/8/layout/hProcess9"/>
    <dgm:cxn modelId="{76EA4F88-F42E-4AAF-A6FD-230EE04DA525}" type="presOf" srcId="{09A374C0-62C4-4E0B-A904-58D59AF48F32}" destId="{A807AEA5-AB65-4BF0-8E8B-E03980A323BA}" srcOrd="0" destOrd="0" presId="urn:microsoft.com/office/officeart/2005/8/layout/hProcess9"/>
    <dgm:cxn modelId="{44ADECA1-22CD-4660-9307-36E5EE0867B4}" type="presOf" srcId="{84636778-9234-41B5-A9D5-F21D349A5678}" destId="{83AA8CCA-D335-4A93-AC1C-330B5DA904F3}" srcOrd="0" destOrd="0" presId="urn:microsoft.com/office/officeart/2005/8/layout/hProcess9"/>
    <dgm:cxn modelId="{26AE701B-46BC-4DC0-A279-0037F59E523D}" type="presOf" srcId="{EF587930-82B3-41BE-A00D-F64F81FCCFF8}" destId="{D18F99D5-99F8-4161-9EB2-CB4843E7331F}" srcOrd="0" destOrd="0" presId="urn:microsoft.com/office/officeart/2005/8/layout/hProcess9"/>
    <dgm:cxn modelId="{D42FC8D6-0AF1-40F3-8AFF-BB8A4C76A435}" srcId="{05902AA6-96DF-4A3D-9275-8D48946301A5}" destId="{84636778-9234-41B5-A9D5-F21D349A5678}" srcOrd="1" destOrd="0" parTransId="{CD349D7B-0146-47C0-97F5-86C0E2222880}" sibTransId="{F327EB18-4ACB-4AE1-ACE6-3D6FD7D0F317}"/>
    <dgm:cxn modelId="{59DDB252-C2B1-4262-8132-132840F18953}" srcId="{05902AA6-96DF-4A3D-9275-8D48946301A5}" destId="{09A374C0-62C4-4E0B-A904-58D59AF48F32}" srcOrd="0" destOrd="0" parTransId="{A794A77B-C5A4-4759-BF16-D7547284FAD7}" sibTransId="{91AA41A5-345C-4889-8411-441251CBEFD2}"/>
    <dgm:cxn modelId="{423D7C1E-38C6-460F-A635-33BEACFEE653}" type="presOf" srcId="{209D9134-9B0A-46B8-A978-A46D3AB9A70B}" destId="{83AA8CCA-D335-4A93-AC1C-330B5DA904F3}" srcOrd="0" destOrd="1" presId="urn:microsoft.com/office/officeart/2005/8/layout/hProcess9"/>
    <dgm:cxn modelId="{EA8E8187-EC80-4BE9-A40D-81E1AE63C238}" type="presOf" srcId="{05902AA6-96DF-4A3D-9275-8D48946301A5}" destId="{D7B1A716-B5B0-407B-A520-0FE1D5607913}" srcOrd="0" destOrd="0" presId="urn:microsoft.com/office/officeart/2005/8/layout/hProcess9"/>
    <dgm:cxn modelId="{0F28DDAC-261E-4CDB-9341-ADA8799E02A3}" type="presParOf" srcId="{D7B1A716-B5B0-407B-A520-0FE1D5607913}" destId="{081C4271-97C9-4585-AD8B-C94394E078D9}" srcOrd="0" destOrd="0" presId="urn:microsoft.com/office/officeart/2005/8/layout/hProcess9"/>
    <dgm:cxn modelId="{206A1635-9FCD-4D2D-A4E0-05EF1AAA5493}" type="presParOf" srcId="{D7B1A716-B5B0-407B-A520-0FE1D5607913}" destId="{401C4F64-BCC8-4722-B382-7F946A6EB47F}" srcOrd="1" destOrd="0" presId="urn:microsoft.com/office/officeart/2005/8/layout/hProcess9"/>
    <dgm:cxn modelId="{F03A1F62-3807-488A-93D4-2EC91C1A1511}" type="presParOf" srcId="{401C4F64-BCC8-4722-B382-7F946A6EB47F}" destId="{A807AEA5-AB65-4BF0-8E8B-E03980A323BA}" srcOrd="0" destOrd="0" presId="urn:microsoft.com/office/officeart/2005/8/layout/hProcess9"/>
    <dgm:cxn modelId="{693CF837-929E-4AA0-9FEE-CC0ABE51709B}" type="presParOf" srcId="{401C4F64-BCC8-4722-B382-7F946A6EB47F}" destId="{9D28D710-BADF-4EAD-8656-CCB573ED810B}" srcOrd="1" destOrd="0" presId="urn:microsoft.com/office/officeart/2005/8/layout/hProcess9"/>
    <dgm:cxn modelId="{28F73F88-CF46-4A3E-A9F4-E0338C163921}" type="presParOf" srcId="{401C4F64-BCC8-4722-B382-7F946A6EB47F}" destId="{83AA8CCA-D335-4A93-AC1C-330B5DA904F3}" srcOrd="2" destOrd="0" presId="urn:microsoft.com/office/officeart/2005/8/layout/hProcess9"/>
    <dgm:cxn modelId="{2BB23242-CE01-41E9-A208-2936D65CDC3F}" type="presParOf" srcId="{401C4F64-BCC8-4722-B382-7F946A6EB47F}" destId="{34F7EBCD-0FC3-4A25-903E-A0C5299C0037}" srcOrd="3" destOrd="0" presId="urn:microsoft.com/office/officeart/2005/8/layout/hProcess9"/>
    <dgm:cxn modelId="{3FADE311-D254-4F8C-A6CA-6294501994D9}" type="presParOf" srcId="{401C4F64-BCC8-4722-B382-7F946A6EB47F}" destId="{D18F99D5-99F8-4161-9EB2-CB4843E7331F}" srcOrd="4" destOrd="0" presId="urn:microsoft.com/office/officeart/2005/8/layout/hProcess9"/>
    <dgm:cxn modelId="{5E22166E-FD24-4F71-8C35-6D2DA75CB193}" type="presParOf" srcId="{401C4F64-BCC8-4722-B382-7F946A6EB47F}" destId="{7CD19C5C-27C4-4B0E-BDB5-6CE424201113}" srcOrd="5" destOrd="0" presId="urn:microsoft.com/office/officeart/2005/8/layout/hProcess9"/>
    <dgm:cxn modelId="{F4B3FE32-0AB2-4198-B883-05941807817A}" type="presParOf" srcId="{401C4F64-BCC8-4722-B382-7F946A6EB47F}" destId="{8709D373-8470-4F0A-B3DA-319DD3871C6E}" srcOrd="6" destOrd="0" presId="urn:microsoft.com/office/officeart/2005/8/layout/hProcess9"/>
    <dgm:cxn modelId="{2B653B04-B0DA-4514-93CB-817CFA9CD3A3}" type="presParOf" srcId="{401C4F64-BCC8-4722-B382-7F946A6EB47F}" destId="{C7217561-D396-4B81-879A-04ECBF494CE2}" srcOrd="7" destOrd="0" presId="urn:microsoft.com/office/officeart/2005/8/layout/hProcess9"/>
    <dgm:cxn modelId="{CCD52344-3E27-4C0D-B94B-42115FA228DC}" type="presParOf" srcId="{401C4F64-BCC8-4722-B382-7F946A6EB47F}" destId="{1B95D6BE-54AC-486B-960D-5BBA9E945FAA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2266"/>
          <a:ext cx="2903039" cy="1090084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 dirty="0"/>
            <a:t>Überblick Transfermarkt</a:t>
          </a:r>
        </a:p>
      </dsp:txBody>
      <dsp:txXfrm>
        <a:off x="2580479" y="2266"/>
        <a:ext cx="2903039" cy="1090084"/>
      </dsp:txXfrm>
    </dsp:sp>
    <dsp:sp modelId="{95715669-8423-43AC-AAE0-14D3390F5CFC}">
      <dsp:nvSpPr>
        <dsp:cNvPr id="0" name=""/>
        <dsp:cNvSpPr/>
      </dsp:nvSpPr>
      <dsp:spPr>
        <a:xfrm>
          <a:off x="2580479" y="1146854"/>
          <a:ext cx="2903039" cy="1090084"/>
        </a:xfrm>
        <a:prstGeom prst="roundRect">
          <a:avLst/>
        </a:prstGeom>
        <a:solidFill>
          <a:schemeClr val="accent2">
            <a:shade val="80000"/>
            <a:hueOff val="276124"/>
            <a:satOff val="-22124"/>
            <a:lumOff val="127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/>
            <a:t>Zwischenstand Web-Scraping</a:t>
          </a:r>
        </a:p>
      </dsp:txBody>
      <dsp:txXfrm>
        <a:off x="2580479" y="1146854"/>
        <a:ext cx="2903039" cy="1090084"/>
      </dsp:txXfrm>
    </dsp:sp>
    <dsp:sp modelId="{D3876921-7BEB-4E83-B399-BA9C72B8EBB3}">
      <dsp:nvSpPr>
        <dsp:cNvPr id="0" name=""/>
        <dsp:cNvSpPr/>
      </dsp:nvSpPr>
      <dsp:spPr>
        <a:xfrm>
          <a:off x="2580479" y="2291443"/>
          <a:ext cx="2903039" cy="1090084"/>
        </a:xfrm>
        <a:prstGeom prst="roundRect">
          <a:avLst/>
        </a:prstGeom>
        <a:solidFill>
          <a:schemeClr val="accent2">
            <a:shade val="80000"/>
            <a:hueOff val="552247"/>
            <a:satOff val="-44248"/>
            <a:lumOff val="2546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/>
            <a:t>Benchmarking</a:t>
          </a:r>
        </a:p>
      </dsp:txBody>
      <dsp:txXfrm>
        <a:off x="2580479" y="2291443"/>
        <a:ext cx="2903039" cy="1090084"/>
      </dsp:txXfrm>
    </dsp:sp>
    <dsp:sp modelId="{ECDB91A6-652D-454F-B65A-30749F0E0B14}">
      <dsp:nvSpPr>
        <dsp:cNvPr id="0" name=""/>
        <dsp:cNvSpPr/>
      </dsp:nvSpPr>
      <dsp:spPr>
        <a:xfrm>
          <a:off x="2580479" y="3436031"/>
          <a:ext cx="2903039" cy="1090084"/>
        </a:xfrm>
        <a:prstGeom prst="roundRect">
          <a:avLst/>
        </a:prstGeom>
        <a:solidFill>
          <a:schemeClr val="accent2">
            <a:shade val="80000"/>
            <a:hueOff val="828371"/>
            <a:satOff val="-66372"/>
            <a:lumOff val="38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800" kern="1200"/>
            <a:t>Next Steps</a:t>
          </a:r>
        </a:p>
      </dsp:txBody>
      <dsp:txXfrm>
        <a:off x="2580479" y="3436031"/>
        <a:ext cx="2903039" cy="1090084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3D53A3B-4D5B-47BB-B8E8-5B53B272AFD5}">
      <dsp:nvSpPr>
        <dsp:cNvPr id="0" name=""/>
        <dsp:cNvSpPr/>
      </dsp:nvSpPr>
      <dsp:spPr>
        <a:xfrm>
          <a:off x="3239532" y="129058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21F6CC-2D4D-4521-84B5-C4C8FA293CEB}">
      <dsp:nvSpPr>
        <dsp:cNvPr id="0" name=""/>
        <dsp:cNvSpPr/>
      </dsp:nvSpPr>
      <dsp:spPr>
        <a:xfrm>
          <a:off x="3112737" y="0"/>
          <a:ext cx="1838523" cy="10641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News und Transfergerüchte aus aller Welt</a:t>
          </a:r>
        </a:p>
      </dsp:txBody>
      <dsp:txXfrm>
        <a:off x="3112737" y="0"/>
        <a:ext cx="1838523" cy="1064169"/>
      </dsp:txXfrm>
    </dsp:sp>
    <dsp:sp modelId="{A8C09EF0-172F-42CF-A6C9-C0FFCC582545}">
      <dsp:nvSpPr>
        <dsp:cNvPr id="0" name=""/>
        <dsp:cNvSpPr/>
      </dsp:nvSpPr>
      <dsp:spPr>
        <a:xfrm>
          <a:off x="3842441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7D19D9-E8BE-46A0-8F84-808AF46585ED}">
      <dsp:nvSpPr>
        <dsp:cNvPr id="0" name=""/>
        <dsp:cNvSpPr/>
      </dsp:nvSpPr>
      <dsp:spPr>
        <a:xfrm>
          <a:off x="5553535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Statistiken zu Spielern, Mannschaften und Ligen</a:t>
          </a:r>
        </a:p>
      </dsp:txBody>
      <dsp:txXfrm>
        <a:off x="5553535" y="1403798"/>
        <a:ext cx="1648331" cy="1154737"/>
      </dsp:txXfrm>
    </dsp:sp>
    <dsp:sp modelId="{EF17E774-C656-4AC4-A38F-62D88E02B32D}">
      <dsp:nvSpPr>
        <dsp:cNvPr id="0" name=""/>
        <dsp:cNvSpPr/>
      </dsp:nvSpPr>
      <dsp:spPr>
        <a:xfrm>
          <a:off x="3612309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814468-3C2D-418C-9180-F3424EBA280F}">
      <dsp:nvSpPr>
        <dsp:cNvPr id="0" name=""/>
        <dsp:cNvSpPr/>
      </dsp:nvSpPr>
      <dsp:spPr>
        <a:xfrm>
          <a:off x="5299946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Spieler- und Mannschaftsprofile</a:t>
          </a:r>
        </a:p>
      </dsp:txBody>
      <dsp:txXfrm>
        <a:off x="5299946" y="3373644"/>
        <a:ext cx="1648331" cy="1154737"/>
      </dsp:txXfrm>
    </dsp:sp>
    <dsp:sp modelId="{18D027AC-83EC-4A74-84C6-62DF738F1D44}">
      <dsp:nvSpPr>
        <dsp:cNvPr id="0" name=""/>
        <dsp:cNvSpPr/>
      </dsp:nvSpPr>
      <dsp:spPr>
        <a:xfrm>
          <a:off x="2866756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770828-0B3A-4F54-8CAC-F67E8B9F2DF9}">
      <dsp:nvSpPr>
        <dsp:cNvPr id="0" name=""/>
        <dsp:cNvSpPr/>
      </dsp:nvSpPr>
      <dsp:spPr>
        <a:xfrm>
          <a:off x="1115721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/>
            <a:t>Transfermarkt-Werte für Spieler und Mannschaften</a:t>
          </a:r>
        </a:p>
      </dsp:txBody>
      <dsp:txXfrm>
        <a:off x="1115721" y="3373644"/>
        <a:ext cx="1648331" cy="1154737"/>
      </dsp:txXfrm>
    </dsp:sp>
    <dsp:sp modelId="{13E045FB-34D1-410B-B223-B8C458FCC7CA}">
      <dsp:nvSpPr>
        <dsp:cNvPr id="0" name=""/>
        <dsp:cNvSpPr/>
      </dsp:nvSpPr>
      <dsp:spPr>
        <a:xfrm>
          <a:off x="2636623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0845A9-FCF2-47B3-8B0C-C226CD5FB40B}">
      <dsp:nvSpPr>
        <dsp:cNvPr id="0" name=""/>
        <dsp:cNvSpPr/>
      </dsp:nvSpPr>
      <dsp:spPr>
        <a:xfrm>
          <a:off x="862132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/>
            <a:t>Community von Fußballfans, die sich über Transfers, Statistiken und andere Themen austauschen können</a:t>
          </a:r>
        </a:p>
      </dsp:txBody>
      <dsp:txXfrm>
        <a:off x="862132" y="1403798"/>
        <a:ext cx="1648331" cy="1154737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C8AB344-DDA2-4C65-9FAE-8474291F8300}">
      <dsp:nvSpPr>
        <dsp:cNvPr id="0" name=""/>
        <dsp:cNvSpPr/>
      </dsp:nvSpPr>
      <dsp:spPr>
        <a:xfrm>
          <a:off x="4031999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3562627" y="89260"/>
              </a:lnTo>
              <a:lnTo>
                <a:pt x="3562627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50D1E-3017-4717-95CC-BB314B759F2C}">
      <dsp:nvSpPr>
        <dsp:cNvPr id="0" name=""/>
        <dsp:cNvSpPr/>
      </dsp:nvSpPr>
      <dsp:spPr>
        <a:xfrm>
          <a:off x="4031999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2544734" y="89260"/>
              </a:lnTo>
              <a:lnTo>
                <a:pt x="2544734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1526840" y="89260"/>
              </a:lnTo>
              <a:lnTo>
                <a:pt x="152684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508946" y="89260"/>
              </a:lnTo>
              <a:lnTo>
                <a:pt x="508946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523052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508946" y="45720"/>
              </a:moveTo>
              <a:lnTo>
                <a:pt x="508946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50515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1526840" y="45720"/>
              </a:moveTo>
              <a:lnTo>
                <a:pt x="1526840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487265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2544734" y="45720"/>
              </a:moveTo>
              <a:lnTo>
                <a:pt x="2544734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469371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3562627" y="45720"/>
              </a:moveTo>
              <a:lnTo>
                <a:pt x="3562627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566592" y="1079421"/>
          <a:ext cx="930813" cy="54708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Attribute</a:t>
          </a:r>
        </a:p>
      </dsp:txBody>
      <dsp:txXfrm>
        <a:off x="3566592" y="1079421"/>
        <a:ext cx="930813" cy="547087"/>
      </dsp:txXfrm>
    </dsp:sp>
    <dsp:sp modelId="{BCA0F817-645B-4DF6-B98A-68FC4A66FB72}">
      <dsp:nvSpPr>
        <dsp:cNvPr id="0" name=""/>
        <dsp:cNvSpPr/>
      </dsp:nvSpPr>
      <dsp:spPr>
        <a:xfrm>
          <a:off x="3965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Spieldatum</a:t>
          </a:r>
        </a:p>
      </dsp:txBody>
      <dsp:txXfrm>
        <a:off x="3965" y="1713590"/>
        <a:ext cx="930813" cy="547087"/>
      </dsp:txXfrm>
    </dsp:sp>
    <dsp:sp modelId="{919252C1-5E8F-4C1E-8B07-9019D6B598DF}">
      <dsp:nvSpPr>
        <dsp:cNvPr id="0" name=""/>
        <dsp:cNvSpPr/>
      </dsp:nvSpPr>
      <dsp:spPr>
        <a:xfrm>
          <a:off x="1021858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Saison</a:t>
          </a:r>
        </a:p>
      </dsp:txBody>
      <dsp:txXfrm>
        <a:off x="1021858" y="1713590"/>
        <a:ext cx="930813" cy="547087"/>
      </dsp:txXfrm>
    </dsp:sp>
    <dsp:sp modelId="{CB31C50E-0282-4D4F-B0CC-4E9722E2149F}">
      <dsp:nvSpPr>
        <dsp:cNvPr id="0" name=""/>
        <dsp:cNvSpPr/>
      </dsp:nvSpPr>
      <dsp:spPr>
        <a:xfrm>
          <a:off x="2039752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Spieltag</a:t>
          </a:r>
        </a:p>
      </dsp:txBody>
      <dsp:txXfrm>
        <a:off x="2039752" y="1713590"/>
        <a:ext cx="930813" cy="547087"/>
      </dsp:txXfrm>
    </dsp:sp>
    <dsp:sp modelId="{609EB9A4-2680-422B-ADA3-4CA28FF595B7}">
      <dsp:nvSpPr>
        <dsp:cNvPr id="0" name=""/>
        <dsp:cNvSpPr/>
      </dsp:nvSpPr>
      <dsp:spPr>
        <a:xfrm>
          <a:off x="305764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Heim- und Auswärtsteam</a:t>
          </a:r>
        </a:p>
      </dsp:txBody>
      <dsp:txXfrm>
        <a:off x="3057646" y="1713590"/>
        <a:ext cx="930813" cy="547087"/>
      </dsp:txXfrm>
    </dsp:sp>
    <dsp:sp modelId="{8A836A0C-FAC7-4158-B0FF-92C12F5D70AB}">
      <dsp:nvSpPr>
        <dsp:cNvPr id="0" name=""/>
        <dsp:cNvSpPr/>
      </dsp:nvSpPr>
      <dsp:spPr>
        <a:xfrm>
          <a:off x="4075539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Platzierungen beider Teams vor dem Spiel</a:t>
          </a:r>
        </a:p>
      </dsp:txBody>
      <dsp:txXfrm>
        <a:off x="4075539" y="1713590"/>
        <a:ext cx="930813" cy="547087"/>
      </dsp:txXfrm>
    </dsp:sp>
    <dsp:sp modelId="{6E21471F-70DD-425A-96EB-D138019D0017}">
      <dsp:nvSpPr>
        <dsp:cNvPr id="0" name=""/>
        <dsp:cNvSpPr/>
      </dsp:nvSpPr>
      <dsp:spPr>
        <a:xfrm>
          <a:off x="5093433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Tipprundenten-</a:t>
          </a:r>
          <a:r>
            <a:rPr lang="de-DE" sz="1000" kern="1200" dirty="0" err="1"/>
            <a:t>denzen</a:t>
          </a:r>
          <a:endParaRPr lang="de-DE" sz="1000" kern="1200" dirty="0"/>
        </a:p>
      </dsp:txBody>
      <dsp:txXfrm>
        <a:off x="5093433" y="1713590"/>
        <a:ext cx="930813" cy="547087"/>
      </dsp:txXfrm>
    </dsp:sp>
    <dsp:sp modelId="{09F933FE-904C-41E0-8847-5EE14ADC5F19}">
      <dsp:nvSpPr>
        <dsp:cNvPr id="0" name=""/>
        <dsp:cNvSpPr/>
      </dsp:nvSpPr>
      <dsp:spPr>
        <a:xfrm>
          <a:off x="611132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Geschossene Tore beider Teams</a:t>
          </a:r>
        </a:p>
      </dsp:txBody>
      <dsp:txXfrm>
        <a:off x="6111326" y="1713590"/>
        <a:ext cx="930813" cy="547087"/>
      </dsp:txXfrm>
    </dsp:sp>
    <dsp:sp modelId="{3D4EB2F9-3B09-45FA-A6CC-B4ABB57F75C1}">
      <dsp:nvSpPr>
        <dsp:cNvPr id="0" name=""/>
        <dsp:cNvSpPr/>
      </dsp:nvSpPr>
      <dsp:spPr>
        <a:xfrm>
          <a:off x="7129220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Schiedsrichter</a:t>
          </a:r>
        </a:p>
      </dsp:txBody>
      <dsp:txXfrm>
        <a:off x="7129220" y="1713590"/>
        <a:ext cx="930813" cy="547087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3497687" y="49870"/>
              </a:lnTo>
              <a:lnTo>
                <a:pt x="3497687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2331791" y="49870"/>
              </a:lnTo>
              <a:lnTo>
                <a:pt x="2331791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1165895" y="49870"/>
              </a:lnTo>
              <a:lnTo>
                <a:pt x="1165895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620179"/>
          <a:ext cx="91440" cy="997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993544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Attribute</a:t>
          </a:r>
        </a:p>
      </dsp:txBody>
      <dsp:txXfrm>
        <a:off x="3498922" y="993544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Saison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Anzahl Kader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Durchschnitts-alter der Spieler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Anzahl Legionäre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Durchschnittlicher Marktwert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Gesamtmarkt- wert</a:t>
          </a:r>
        </a:p>
      </dsp:txBody>
      <dsp:txXfrm>
        <a:off x="6996610" y="1719920"/>
        <a:ext cx="1066154" cy="626634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Durchschnittsalter der Zugänge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Durchschnittsalter der Abgänge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Gesamtmarktwert der Zugänge in Mio.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Gesamtmarktwert der Abgänge in Mio.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Ausgaben durch Zugänge in Mio.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Einnahmen durch Abgänge in Mio.</a:t>
          </a:r>
        </a:p>
      </dsp:txBody>
      <dsp:txXfrm>
        <a:off x="6996610" y="1719920"/>
        <a:ext cx="1066154" cy="626634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C7F4E16-96FE-497B-BF0B-5656787227AF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Wetterstation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Mindest-temperatur pro Tag in C°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Maximal-temperatur pro Tag in C°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Schneehöhe in cm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Niederschlags-menge in l/m^2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Sonnenschein-dauer in Stunden</a:t>
          </a:r>
        </a:p>
      </dsp:txBody>
      <dsp:txXfrm>
        <a:off x="5830714" y="1719920"/>
        <a:ext cx="1066154" cy="626634"/>
      </dsp:txXfrm>
    </dsp:sp>
    <dsp:sp modelId="{ABA442A2-AB17-4DFA-A6A0-AF866B22BE45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000" kern="1200" dirty="0"/>
            <a:t>Datum</a:t>
          </a:r>
        </a:p>
      </dsp:txBody>
      <dsp:txXfrm>
        <a:off x="6996610" y="1719920"/>
        <a:ext cx="1066154" cy="62663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81C4271-97C9-4585-AD8B-C94394E078D9}">
      <dsp:nvSpPr>
        <dsp:cNvPr id="0" name=""/>
        <dsp:cNvSpPr/>
      </dsp:nvSpPr>
      <dsp:spPr>
        <a:xfrm>
          <a:off x="604799" y="0"/>
          <a:ext cx="6854399" cy="4528382"/>
        </a:xfrm>
        <a:prstGeom prst="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7AEA5-AB65-4BF0-8E8B-E03980A323BA}">
      <dsp:nvSpPr>
        <dsp:cNvPr id="0" name=""/>
        <dsp:cNvSpPr/>
      </dsp:nvSpPr>
      <dsp:spPr>
        <a:xfrm>
          <a:off x="3543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/>
            <a:t>Auslagern von Web-</a:t>
          </a:r>
          <a:r>
            <a:rPr lang="de-DE" sz="1300" kern="1200" dirty="0" err="1"/>
            <a:t>Scraping</a:t>
          </a:r>
          <a:r>
            <a:rPr lang="de-DE" sz="1300" kern="1200" dirty="0"/>
            <a:t>-Code in separate Python-Dateien</a:t>
          </a:r>
        </a:p>
      </dsp:txBody>
      <dsp:txXfrm>
        <a:off x="3543" y="1358514"/>
        <a:ext cx="1549406" cy="1811352"/>
      </dsp:txXfrm>
    </dsp:sp>
    <dsp:sp modelId="{83AA8CCA-D335-4A93-AC1C-330B5DA904F3}">
      <dsp:nvSpPr>
        <dsp:cNvPr id="0" name=""/>
        <dsp:cNvSpPr/>
      </dsp:nvSpPr>
      <dsp:spPr>
        <a:xfrm>
          <a:off x="1630420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 dirty="0"/>
            <a:t>Features berechnen, welche aktuelle Form der Teams beschreiben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z. B. Siege, Unentschieden und Niederlagen in den letzten x Spielen</a:t>
          </a:r>
        </a:p>
      </dsp:txBody>
      <dsp:txXfrm>
        <a:off x="1630420" y="1358514"/>
        <a:ext cx="1549406" cy="1811352"/>
      </dsp:txXfrm>
    </dsp:sp>
    <dsp:sp modelId="{D18F99D5-99F8-4161-9EB2-CB4843E7331F}">
      <dsp:nvSpPr>
        <dsp:cNvPr id="0" name=""/>
        <dsp:cNvSpPr/>
      </dsp:nvSpPr>
      <dsp:spPr>
        <a:xfrm>
          <a:off x="3257296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Statistische Datenanalyse</a:t>
          </a:r>
        </a:p>
      </dsp:txBody>
      <dsp:txXfrm>
        <a:off x="3257296" y="1358514"/>
        <a:ext cx="1549406" cy="1811352"/>
      </dsp:txXfrm>
    </dsp:sp>
    <dsp:sp modelId="{8709D373-8470-4F0A-B3DA-319DD3871C6E}">
      <dsp:nvSpPr>
        <dsp:cNvPr id="0" name=""/>
        <dsp:cNvSpPr/>
      </dsp:nvSpPr>
      <dsp:spPr>
        <a:xfrm>
          <a:off x="4884172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Feature Engineering und Modelling</a:t>
          </a:r>
        </a:p>
      </dsp:txBody>
      <dsp:txXfrm>
        <a:off x="4884172" y="1358514"/>
        <a:ext cx="1549406" cy="1811352"/>
      </dsp:txXfrm>
    </dsp:sp>
    <dsp:sp modelId="{1B95D6BE-54AC-486B-960D-5BBA9E945FAA}">
      <dsp:nvSpPr>
        <dsp:cNvPr id="0" name=""/>
        <dsp:cNvSpPr/>
      </dsp:nvSpPr>
      <dsp:spPr>
        <a:xfrm>
          <a:off x="6511049" y="1358514"/>
          <a:ext cx="1549406" cy="1811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Modellevaluation und Benchmarking</a:t>
          </a:r>
        </a:p>
      </dsp:txBody>
      <dsp:txXfrm>
        <a:off x="6511049" y="1358514"/>
        <a:ext cx="1549406" cy="18113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xmlns="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xmlns="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xmlns="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xmlns="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xmlns="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xmlns="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xmlns="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xmlns="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xmlns="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xmlns="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xmlns="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xmlns="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xmlns="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xmlns="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xmlns="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xmlns="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xmlns="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xmlns="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xmlns="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xmlns="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xmlns="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xmlns="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xmlns="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 hidden="1">
            <a:extLst>
              <a:ext uri="{FF2B5EF4-FFF2-40B4-BE49-F238E27FC236}">
                <a16:creationId xmlns:a16="http://schemas.microsoft.com/office/drawing/2014/main" xmlns="" id="{D6DFE7FB-BD09-AA46-851D-B1DBEFD8BEC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Gawron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SIPCMContentMarking" descr="{&quot;HashCode&quot;:-1699574231,&quot;Placement&quot;:&quot;Footer&quot;,&quot;Top&quot;:523.380066,&quot;Left&quot;:0.0,&quot;SlideWidth&quot;:720,&quot;SlideHeight&quot;:540}">
            <a:extLst>
              <a:ext uri="{FF2B5EF4-FFF2-40B4-BE49-F238E27FC236}">
                <a16:creationId xmlns:a16="http://schemas.microsoft.com/office/drawing/2014/main" xmlns="" id="{8AF2A6CD-C9E7-BF23-BD73-BEC0CE1C916E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1wqtxts1xzle7.cloudfront.net/48117997/bf0229599620160817-8553-1ubbzhr-libre.pdf?1471439562=&amp;response-content-disposition=inline;+filename=Note_on_the_sampling_error_of_the_differ.pdf&amp;Expires=1690101344&amp;Signature=GRyjRibAHJe1iFy0bA9gO9-YlB-mspyKmKTIyakjONkQKgK8TOQURKDsz8zsrP0554zbtk-nb84ncVeH0dc4smYdhlR6uuWfpzyM241JXupmhUx9-e5lm2E7JlmN63N0HK1XovQBnRMwI0XIacziwzbFuE8gsUGao6hWLV54nHcTxvcMpMyGP0NTFtiiKlMT8biNf9rT72AIIUoSm~ef3CKzM-0ZR7Nc~sko-8aNRNtVaPo2D~E8yIdtoxo-r7Lde~WCYmFMT6c--9CNd9i8JS73MmUl3zjahuT~UqvWMA8GaFDQAJVf6sPaRP074eNR-5OVKTswwskx7GdOcUnFsw__&amp;Key-Pair-Id=APKAJLOHF5GGSLRBV4ZA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3.xml"/><Relationship Id="rId7" Type="http://schemas.openxmlformats.org/officeDocument/2006/relationships/hyperlink" Target="https://www.transfermarkt.de/bundesliga/spieltag/wettbewerb/L1/spieltag/34/saison_id/2022" TargetMode="Externa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10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1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6.xml"/><Relationship Id="rId7" Type="http://schemas.openxmlformats.org/officeDocument/2006/relationships/hyperlink" Target="https://www.wetterkontor.de/de/wetter/deutschland/extremwerte.asp?id=20110101" TargetMode="Externa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Vorhersage von Spielergebnissen der ersten Bundesliga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xmlns="" id="{A47FF883-BE3B-947C-F620-3B1ABD3B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xmlns="" id="{4795EBAF-B4CA-71BE-3F87-029800A6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3714465152"/>
      </p:ext>
    </p:extLst>
  </p:cSld>
  <p:clrMapOvr>
    <a:masterClrMapping/>
  </p:clrMapOvr>
  <p:transition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9AB422A3-1BF5-B6A5-4FDA-9BAFA811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xmlns="" id="{A492AABD-4421-66CE-C134-9215AC1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3892605043"/>
      </p:ext>
    </p:extLst>
  </p:cSld>
  <p:clrMapOvr>
    <a:masterClrMapping/>
  </p:clrMapOvr>
  <p:transition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xmlns="" val="3183754029"/>
      </p:ext>
    </p:extLst>
  </p:cSld>
  <p:clrMapOvr>
    <a:masterClrMapping/>
  </p:clrMapOvr>
  <p:transition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xmlns="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75848" y="16237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</p:spTree>
    <p:extLst>
      <p:ext uri="{BB962C8B-B14F-4D97-AF65-F5344CB8AC3E}">
        <p14:creationId xmlns:p14="http://schemas.microsoft.com/office/powerpoint/2010/main" xmlns="" val="3518569522"/>
      </p:ext>
    </p:extLst>
  </p:cSld>
  <p:clrMapOvr>
    <a:masterClrMapping/>
  </p:clrMapOvr>
  <p:transition>
    <p:dissolv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xmlns="" id="{7A53E07B-9265-78F5-9EAE-AC2FEC43E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D0CDF782-890E-9447-12F5-53DE59E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815421" y="1448672"/>
            <a:ext cx="5579832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1049637152"/>
      </p:ext>
    </p:extLst>
  </p:cSld>
  <p:clrMapOvr>
    <a:masterClrMapping/>
  </p:clrMapOvr>
  <p:transition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D2FF0AED-C5E0-C1F3-CB3A-BEFD0E4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40726E26-DDA9-3133-E8BB-13DAA836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959689" y="1448672"/>
            <a:ext cx="7291296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xmlns="" val="820473851"/>
      </p:ext>
    </p:extLst>
  </p:cSld>
  <p:clrMapOvr>
    <a:masterClrMapping/>
  </p:clrMapOvr>
  <p:transition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xmlns="" id="{FF473940-278E-2B1A-AE54-97203F3B5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1032" y="1449388"/>
            <a:ext cx="7628611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452312445"/>
      </p:ext>
    </p:extLst>
  </p:cSld>
  <p:clrMapOvr>
    <a:masterClrMapping/>
  </p:clrMapOvr>
  <p:transition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Elo-Zahl misst die Mannschaftsstärke basierend auf vergangenen Ergebnissen</a:t>
                </a:r>
              </a:p>
              <a:p>
                <a:r>
                  <a:rPr lang="de-DE" dirty="0"/>
                  <a:t>Basierend der </a:t>
                </a:r>
                <a:r>
                  <a:rPr lang="de-DE" dirty="0" err="1"/>
                  <a:t>Elo</a:t>
                </a:r>
                <a:r>
                  <a:rPr lang="de-DE" dirty="0"/>
                  <a:t>-Zahl von 2 Mannschaften kann ein Erwartungswert für ein bevorstehendes Spiel berechnet werden</a:t>
                </a:r>
              </a:p>
              <a:p>
                <a:r>
                  <a:rPr lang="de-DE" dirty="0"/>
                  <a:t>Alle historischen </a:t>
                </a:r>
                <a:r>
                  <a:rPr lang="de-DE" dirty="0" err="1"/>
                  <a:t>Elo</a:t>
                </a:r>
                <a:r>
                  <a:rPr lang="de-DE" dirty="0"/>
                  <a:t>-Werte der Mannschaften liegen vor</a:t>
                </a:r>
              </a:p>
              <a:p>
                <a:endParaRPr lang="de-DE" dirty="0"/>
              </a:p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= Erwartungswert 	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151063" lvl="5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/400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2151063" lvl="5" indent="0">
                  <a:buNone/>
                </a:pPr>
                <a:endParaRPr lang="de-DE" dirty="0"/>
              </a:p>
              <a:p>
                <a:r>
                  <a:rPr lang="de-DE" dirty="0"/>
                  <a:t>0 → sicher erwartete Niederlage, 1  sicher erwarteten Sieg</a:t>
                </a:r>
              </a:p>
              <a:p>
                <a:r>
                  <a:rPr lang="de-DE" dirty="0" err="1"/>
                  <a:t>dr</a:t>
                </a:r>
                <a:r>
                  <a:rPr lang="de-DE" dirty="0"/>
                  <a:t> = Der Punkteabstand (positiv oder negativ) in der Wertung des gegnerischen Teams gegenüber dem zu bewertenden Team. Die Mannschaft mit Heimvorteil wird mit 100 Punkten besser bewertet.</a:t>
                </a:r>
              </a:p>
            </p:txBody>
          </p:sp>
        </mc:Choice>
        <mc:Fallback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Elo</a:t>
            </a:r>
            <a:r>
              <a:rPr lang="de-DE" dirty="0"/>
              <a:t> Rating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0028F07C-0650-075C-382A-A1EEE94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Ist das Ergebnis aus unserem Modell signifikant besser als zufälliges Raten für die Vorhersage von Spielergebnissen (Heimsieg, Heimniederlage, Unentschieden)</a:t>
                </a:r>
              </a:p>
              <a:p>
                <a:r>
                  <a:rPr lang="de-DE" dirty="0"/>
                  <a:t>Was bedeutet „raten“? Wie hoch ist die Apriori Wahrscheinlichkeit?</a:t>
                </a:r>
              </a:p>
              <a:p>
                <a:pPr lvl="1"/>
                <a:r>
                  <a:rPr lang="de-DE" dirty="0"/>
                  <a:t>Erste Annahme: Gleichverteilung bei reinem Zufalls: 1/3 für jeden Spielausgang</a:t>
                </a:r>
              </a:p>
              <a:p>
                <a:r>
                  <a:rPr lang="de-DE" dirty="0"/>
                  <a:t>Mit Hilfe statistischer Tests messen wir, ob unsere Prognoseergebnisse signifikant vom Zufälligen Raten abweicht</a:t>
                </a:r>
              </a:p>
              <a:p>
                <a:r>
                  <a:rPr lang="de-DE" b="1" dirty="0" err="1"/>
                  <a:t>McNemar</a:t>
                </a:r>
                <a:r>
                  <a:rPr lang="de-DE" b="1" dirty="0"/>
                  <a:t> Test:</a:t>
                </a:r>
              </a:p>
              <a:p>
                <a:pPr lvl="1"/>
                <a:r>
                  <a:rPr lang="de-DE" dirty="0"/>
                  <a:t>Verfahren um Unterschiede zwischen zwei verbundenen Stichproben zu untersuchen. Test ist für binären Output geeignet (richtige Vorhersage vs. falsche Vorhersage)</a:t>
                </a:r>
              </a:p>
              <a:p>
                <a:pPr lvl="2"/>
                <a:r>
                  <a:rPr lang="de-DE" dirty="0"/>
                  <a:t>Für unabhängige Stichproben: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-Test</a:t>
                </a:r>
              </a:p>
              <a:p>
                <a:pPr lvl="1"/>
                <a:r>
                  <a:rPr lang="de-DE" dirty="0"/>
                  <a:t>Nullhypothese: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Kein Unterschied zwischen Stichprobe1 und Stichprobe2</a:t>
                </a:r>
              </a:p>
              <a:p>
                <a:pPr lvl="1"/>
                <a:r>
                  <a:rPr lang="de-DE" dirty="0"/>
                  <a:t>Signifikanzniveau: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F0341A5-A330-0F87-293B-DE10A6277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2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5BD51801-2E25-7842-3879-3F3D1DB0AA7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3D8EF560-B43C-E3DA-96BF-89ECADFCAC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xmlns="" val="2430394750"/>
      </p:ext>
    </p:extLst>
  </p:cSld>
  <p:clrMapOvr>
    <a:masterClrMapping/>
  </p:clrMapOvr>
  <p:transition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xmlns="" id="{807D9122-B115-5742-5344-96AFEEBEC1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bf0229599620160817-8553-1ubbzhr-libre.pdf (d1wqtxts1xzle7.cloudfront.net)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 Beispiel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xmlns="" id="{37988F51-3C90-D9CD-8852-EC0E49EB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01674415"/>
              </p:ext>
            </p:extLst>
          </p:nvPr>
        </p:nvGraphicFramePr>
        <p:xfrm>
          <a:off x="1212374" y="3640161"/>
          <a:ext cx="3149600" cy="73750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xmlns="" val="83142816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xmlns="" val="102251403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232349898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9615384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569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7849589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1860362"/>
                  </a:ext>
                </a:extLst>
              </a:tr>
              <a:tr h="1888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453575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xmlns="" id="{81B33DBF-4969-8B23-0C6A-D93434BC4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47677133"/>
              </p:ext>
            </p:extLst>
          </p:nvPr>
        </p:nvGraphicFramePr>
        <p:xfrm>
          <a:off x="4704673" y="3646141"/>
          <a:ext cx="3149600" cy="73152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xmlns="" val="77757752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xmlns="" val="3294933564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1663674980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xmlns="" val="2638895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44247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99017625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513872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789896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xmlns=""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3642F8AF-EFC8-342C-F01A-33D53B0CB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</p:spPr>
            <p:txBody>
              <a:bodyPr/>
              <a:lstStyle>
                <a:lvl1pPr marL="188913" indent="-188913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5163" indent="-28575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4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5033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24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96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68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40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51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kern="0" dirty="0"/>
                  <a:t>Teststatistik: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Kritischer Wert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mit 1 Freiheitsgrad und 95%-Quantil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= 3.84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Nullhypothese ablehnen, falls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sz="1200" dirty="0"/>
              </a:p>
            </p:txBody>
          </p:sp>
        </mc:Choice>
        <mc:Fallback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642F8AF-EFC8-342C-F01A-33D53B0C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  <a:blipFill>
                <a:blip r:embed="rId3"/>
                <a:stretch>
                  <a:fillRect b="-3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xmlns="" id="{D6770FB0-48C5-018E-22DC-4AA26DB2B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21828962"/>
              </p:ext>
            </p:extLst>
          </p:nvPr>
        </p:nvGraphicFramePr>
        <p:xfrm>
          <a:off x="1224873" y="1197781"/>
          <a:ext cx="6629400" cy="2377440"/>
        </p:xfrm>
        <a:graphic>
          <a:graphicData uri="http://schemas.openxmlformats.org/drawingml/2006/table">
            <a:tbl>
              <a:tblPr/>
              <a:tblGrid>
                <a:gridCol w="433076">
                  <a:extLst>
                    <a:ext uri="{9D8B030D-6E8A-4147-A177-3AD203B41FA5}">
                      <a16:colId xmlns:a16="http://schemas.microsoft.com/office/drawing/2014/main" xmlns="" val="1645983625"/>
                    </a:ext>
                  </a:extLst>
                </a:gridCol>
                <a:gridCol w="1099348">
                  <a:extLst>
                    <a:ext uri="{9D8B030D-6E8A-4147-A177-3AD203B41FA5}">
                      <a16:colId xmlns:a16="http://schemas.microsoft.com/office/drawing/2014/main" xmlns="" val="527897535"/>
                    </a:ext>
                  </a:extLst>
                </a:gridCol>
                <a:gridCol w="1132661">
                  <a:extLst>
                    <a:ext uri="{9D8B030D-6E8A-4147-A177-3AD203B41FA5}">
                      <a16:colId xmlns:a16="http://schemas.microsoft.com/office/drawing/2014/main" xmlns="" val="1722899767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xmlns="" val="3566156408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xmlns="" val="1866810721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xmlns="" val="1768792432"/>
                    </a:ext>
                  </a:extLst>
                </a:gridCol>
                <a:gridCol w="266509">
                  <a:extLst>
                    <a:ext uri="{9D8B030D-6E8A-4147-A177-3AD203B41FA5}">
                      <a16:colId xmlns:a16="http://schemas.microsoft.com/office/drawing/2014/main" xmlns="" val="17144706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Auswärtsteam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Ergebnis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63784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2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226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58647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3259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9235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5762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7968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315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32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79024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8314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947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2669629437"/>
      </p:ext>
    </p:extLst>
  </p:cSld>
  <p:clrMapOvr>
    <a:masterClrMapping/>
  </p:clrMapOvr>
  <p:transition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xmlns="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xmlns="" val="224214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xmlns="" id="{2A5C051E-5423-1972-B635-54A092E8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3" y="1286419"/>
            <a:ext cx="3809860" cy="193820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xmlns="" id="{A9A3D5F6-EC1E-C7DC-000E-2AAC58C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3" y="3633378"/>
            <a:ext cx="3921827" cy="1915311"/>
          </a:xfrm>
          <a:prstGeom prst="rect">
            <a:avLst/>
          </a:prstGeom>
        </p:spPr>
      </p:pic>
      <p:sp>
        <p:nvSpPr>
          <p:cNvPr id="20" name="Inhaltsplatzhalter 19">
            <a:extLst>
              <a:ext uri="{FF2B5EF4-FFF2-40B4-BE49-F238E27FC236}">
                <a16:creationId xmlns:a16="http://schemas.microsoft.com/office/drawing/2014/main" xmlns="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xmlns="" id="{E80D7435-A8BA-89B1-3045-572F65C8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21" y="1286419"/>
            <a:ext cx="3809860" cy="195795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xmlns="" id="{B1C6EB9C-9181-A22A-126F-CA250061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56" y="360653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41323443"/>
      </p:ext>
    </p:extLst>
  </p:cSld>
  <p:clrMapOvr>
    <a:masterClrMapping/>
  </p:clrMapOvr>
  <p:transition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xmlns="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xmlns="" id="{16116E25-6A74-CADA-5E0F-C7F04139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3687580"/>
            <a:ext cx="3915795" cy="20251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10DE7218-74B7-ED9A-CE8C-03A28947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6" y="137257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6301330"/>
      </p:ext>
    </p:extLst>
  </p:cSld>
  <p:clrMapOvr>
    <a:masterClrMapping/>
  </p:clrMapOvr>
  <p:transition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xmlns="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xmlns="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xmlns="" id="{577782E2-020B-192E-D849-A5E71437E14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AFF53069-8B31-D076-8B91-6C91390C0C97}"/>
              </a:ext>
            </a:extLst>
          </p:cNvPr>
          <p:cNvSpPr txBox="1">
            <a:spLocks/>
          </p:cNvSpPr>
          <p:nvPr/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kern="0" dirty="0"/>
              <a:t>In allen Fällen wurde Nullhypothese abgelehnt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 Prognosemodell statistisch signifikant unterschiedlich zu Zufallsmodell</a:t>
            </a:r>
          </a:p>
          <a:p>
            <a:endParaRPr lang="de-DE" kern="0" dirty="0">
              <a:sym typeface="Wingdings" panose="05000000000000000000" pitchFamily="2" charset="2"/>
            </a:endParaRPr>
          </a:p>
          <a:p>
            <a:r>
              <a:rPr lang="de-DE" kern="0" dirty="0">
                <a:sym typeface="Wingdings" panose="05000000000000000000" pitchFamily="2" charset="2"/>
              </a:rPr>
              <a:t>Test trifft keine Aussage über Stärke und Richtung der Unterschiede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Anhaltspunkt: Vergleiche die Werte b und c miteinander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Da in den Prognosemodellen im Vergleich zum Zufallsmodell stets b&gt;c</a:t>
            </a:r>
          </a:p>
          <a:p>
            <a:pPr lvl="2"/>
            <a:r>
              <a:rPr lang="de-DE" kern="0" dirty="0">
                <a:sym typeface="Wingdings" panose="05000000000000000000" pitchFamily="2" charset="2"/>
              </a:rPr>
              <a:t> Prognosemodell statistisch signifikant besser als Zufallsmodell.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xmlns="" val="2108392271"/>
      </p:ext>
    </p:extLst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endParaRPr lang="de-DE" dirty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xmlns="" id="{994AE0DE-D779-9236-245B-C92C185281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14218804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707271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E398DD0-2837-19D0-3FC2-EC64AEE0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xmlns="" id="{EB07671E-AEB6-0476-39CB-E486D8CD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sz="2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xmlns="" val="123017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pic>
        <p:nvPicPr>
          <p:cNvPr id="13" name="Inhaltsplatzhalter 12" descr="ModelOver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809045"/>
            <a:ext cx="8064500" cy="3808236"/>
          </a:xfrm>
        </p:spPr>
      </p:pic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pic>
        <p:nvPicPr>
          <p:cNvPr id="5" name="Grafik 4" descr="Feature Importanc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9" y="1170604"/>
            <a:ext cx="8220974" cy="493258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Verteilung der Spielergebnisse</a:t>
            </a:r>
          </a:p>
        </p:txBody>
      </p:sp>
      <p:pic>
        <p:nvPicPr>
          <p:cNvPr id="7" name="Inhaltsplatzhalter 6" descr="Prozentuale Verteilung der Spalte RESUL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3" y="1242204"/>
            <a:ext cx="7891224" cy="473473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27" y="1458674"/>
            <a:ext cx="28670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73" y="5065684"/>
            <a:ext cx="3276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51" y="2743200"/>
            <a:ext cx="2457628" cy="203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298" y="2688566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7434" y="1484554"/>
            <a:ext cx="5512190" cy="6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Metriken</a:t>
            </a:r>
            <a:r>
              <a:rPr lang="de-DE" dirty="0"/>
              <a:t>, messen der </a:t>
            </a:r>
            <a:r>
              <a:rPr lang="de-DE" dirty="0" err="1"/>
              <a:t>Prognoseergebnisse</a:t>
            </a:r>
            <a:r>
              <a:rPr lang="de-DE" dirty="0"/>
              <a:t> (F1-Score)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4" y="3184047"/>
            <a:ext cx="5715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1982" y="3034611"/>
            <a:ext cx="19907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121" y="5205773"/>
            <a:ext cx="2076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6575" y="1623222"/>
            <a:ext cx="3453894" cy="88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932" y="4508108"/>
            <a:ext cx="782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</a:t>
            </a:r>
          </a:p>
        </p:txBody>
      </p:sp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677" y="1488735"/>
            <a:ext cx="3337006" cy="4416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93414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Modellleistung für Total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1176067"/>
            <a:ext cx="7435970" cy="495731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Modellleistung für Total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1128624"/>
            <a:ext cx="7520075" cy="5013383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Total F1-Score </a:t>
            </a:r>
            <a:r>
              <a:rPr lang="de-DE" dirty="0" smtClean="0"/>
              <a:t>Klasse </a:t>
            </a:r>
            <a:r>
              <a:rPr lang="de-DE" dirty="0"/>
              <a:t>0 </a:t>
            </a:r>
            <a:r>
              <a:rPr lang="de-DE" dirty="0" smtClean="0"/>
              <a:t>(Auswärtssieg)</a:t>
            </a:r>
            <a:endParaRPr lang="de-DE" dirty="0"/>
          </a:p>
        </p:txBody>
      </p:sp>
      <p:pic>
        <p:nvPicPr>
          <p:cNvPr id="6" name="Grafik 5" descr="Modellleistung für Total_F1-Score_Class_0 _Auswärts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1164566"/>
            <a:ext cx="7453223" cy="496881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Top 7 Teams für home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" y="1174630"/>
            <a:ext cx="7306574" cy="4871049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Top 7 Teams für away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0" y="1140123"/>
            <a:ext cx="7360490" cy="4906994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6" name="Grafik 5" descr="Top 7 Teams für home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1122874"/>
            <a:ext cx="7565366" cy="504357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Best F1-Score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win</a:t>
            </a:r>
            <a:endParaRPr lang="de-DE" dirty="0"/>
          </a:p>
        </p:txBody>
      </p:sp>
      <p:pic>
        <p:nvPicPr>
          <p:cNvPr id="6" name="Grafik 5" descr="Top 7 Teams für away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3001"/>
            <a:ext cx="7556740" cy="5037827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9E85D00F-AA0B-C2EF-75C1-6EB48B4F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31135951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Transfermarkt.de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526663341"/>
              </p:ext>
            </p:extLst>
          </p:nvPr>
        </p:nvGraphicFramePr>
        <p:xfrm>
          <a:off x="573088" y="1430011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https://www.transfermarkt.de/bundesliga/spieltag/wettbewerb/L1/spieltag/34/saison_id/2022</a:t>
            </a:r>
            <a:r>
              <a:rPr lang="de-DE" sz="10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Bundesliga-Spieltagen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Grundsätzlich für alle auf Transfermarkt verfügbaren Ligen anwendbar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45DDE223-9D09-5527-0D73-8D37B838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294" y="3763180"/>
            <a:ext cx="6753412" cy="210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828801984"/>
              </p:ext>
            </p:extLst>
          </p:nvPr>
        </p:nvGraphicFramePr>
        <p:xfrm>
          <a:off x="573088" y="1465567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https://www.transfermarkt.de/bundesliga/startseite/wettbewerb/L1/plus/?saison_id=2022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Bundesliga-Vereinen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Saison ab 1965 erstmalig mit 18 Vereinen statt 16 Vereinen, 1991 mit 20 Vereinen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Marktwerte erst ab 2004 verfügbar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8F15C77D-CDC2-587A-D8B5-0CBAA596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684" y="4018697"/>
            <a:ext cx="5345430" cy="1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451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2373249809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</a:rPr>
              <a:t>https://www.transfermarkt.de/bundesliga/transfers/wettbewerb/L1/plus/?saison_id={2022}&amp;s_w=&amp;leihe=1&amp;intern=0&amp;intern=1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zur </a:t>
            </a:r>
            <a:r>
              <a:rPr lang="de-DE" sz="1600" b="1" dirty="0">
                <a:solidFill>
                  <a:schemeClr val="tx1"/>
                </a:solidFill>
              </a:rPr>
              <a:t>Bundesliga-Transferübersicht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Marktwerte erst ab 2004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xmlns="" id="{68010221-4AA1-D7B6-CEC4-1BA07ED4D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59" y="3999751"/>
            <a:ext cx="6736080" cy="18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8022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xmlns="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62534166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xmlns="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https://www.wetterkontor.de/de/wetter/deutschland/extremwerte.asp?id=20110101</a:t>
            </a:r>
            <a:r>
              <a:rPr lang="de-DE" sz="8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xmlns="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von täglichen </a:t>
            </a:r>
            <a:r>
              <a:rPr lang="de-DE" sz="1600" b="1" dirty="0">
                <a:solidFill>
                  <a:schemeClr val="tx1"/>
                </a:solidFill>
              </a:rPr>
              <a:t>Wetterdaten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Wetterdaten erst ab 2011-01-01 (Imputation für Vergangenheitsdaten)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Stadt </a:t>
            </a:r>
            <a:r>
              <a:rPr lang="de-DE" sz="13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de-DE" sz="1300" dirty="0">
                <a:solidFill>
                  <a:schemeClr val="tx1"/>
                </a:solidFill>
              </a:rPr>
              <a:t> Wetterstationen (manuelles </a:t>
            </a:r>
            <a:r>
              <a:rPr lang="de-DE" sz="1300" dirty="0" err="1">
                <a:solidFill>
                  <a:schemeClr val="tx1"/>
                </a:solidFill>
              </a:rPr>
              <a:t>Matching</a:t>
            </a:r>
            <a:r>
              <a:rPr lang="de-DE" sz="1300" dirty="0">
                <a:solidFill>
                  <a:schemeClr val="tx1"/>
                </a:solidFill>
              </a:rPr>
              <a:t> notwendig)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Wetterprognosen für die Zukunft </a:t>
            </a:r>
            <a:r>
              <a:rPr lang="de-DE" sz="1300" dirty="0" err="1">
                <a:solidFill>
                  <a:schemeClr val="tx1"/>
                </a:solidFill>
              </a:rPr>
              <a:t>scrapen</a:t>
            </a:r>
            <a:r>
              <a:rPr lang="de-DE" sz="13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B05A71C2-3413-1CBC-1C06-0BCEAA4B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395" y="4032199"/>
            <a:ext cx="4660008" cy="1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2674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xmlns="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xmlns="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50B8DBCA-6FC7-4F83-CE7D-2AE18861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58144" y="1578035"/>
            <a:ext cx="5294387" cy="4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87038663"/>
      </p:ext>
    </p:extLst>
  </p:cSld>
  <p:clrMapOvr>
    <a:masterClrMapping/>
  </p:clrMapOvr>
  <p:transition>
    <p:dissolv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633</Words>
  <Application>Microsoft Office PowerPoint</Application>
  <PresentationFormat>Bildschirmpräsentation (4:3)</PresentationFormat>
  <Paragraphs>260</Paragraphs>
  <Slides>36</Slides>
  <Notes>0</Notes>
  <HiddenSlides>1</HiddenSlides>
  <MMClips>0</MMClips>
  <ScaleCrop>false</ScaleCrop>
  <HeadingPairs>
    <vt:vector size="6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  <vt:variant>
        <vt:lpstr>Zielgruppenorientierte Präsentationen</vt:lpstr>
      </vt:variant>
      <vt:variant>
        <vt:i4>1</vt:i4>
      </vt:variant>
    </vt:vector>
  </HeadingPairs>
  <TitlesOfParts>
    <vt:vector size="38" baseType="lpstr">
      <vt:lpstr>Leere Präsentation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Benchmark</vt:lpstr>
      <vt:lpstr>Modellsignifikanz</vt:lpstr>
      <vt:lpstr>Modellsignifikanz</vt:lpstr>
      <vt:lpstr>Modellsignifikanz</vt:lpstr>
      <vt:lpstr>Modellsignifikanz</vt:lpstr>
      <vt:lpstr>Modellsignifikanz</vt:lpstr>
      <vt:lpstr>Web Mining</vt:lpstr>
      <vt:lpstr>Web Mining</vt:lpstr>
      <vt:lpstr>Prognose der Spielergebnisse</vt:lpstr>
      <vt:lpstr>Prognose der Spielergebnisse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Mustermann1</vt:lpstr>
    </vt:vector>
  </TitlesOfParts>
  <Company>Susanne Hampe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User</cp:lastModifiedBy>
  <cp:revision>655</cp:revision>
  <cp:lastPrinted>2010-04-29T14:30:22Z</cp:lastPrinted>
  <dcterms:created xsi:type="dcterms:W3CDTF">2010-04-29T12:39:23Z</dcterms:created>
  <dcterms:modified xsi:type="dcterms:W3CDTF">2023-09-15T17:20:00Z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2023-09-10T16:50:59Z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c7fb8159-a651-4504-9bcc-abc68732bb83</vt:lpwstr>
  </property>
  <property fmtid="{D5CDD505-2E9C-101B-9397-08002B2CF9AE}" pid="8" name="MSIP_Label_0359f705-2ba0-454b-9cfc-6ce5bcaac040_ContentBits">
    <vt:lpwstr>2</vt:lpwstr>
  </property>
</Properties>
</file>